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4" r:id="rId8"/>
    <p:sldId id="265" r:id="rId9"/>
    <p:sldId id="266" r:id="rId10"/>
    <p:sldId id="262" r:id="rId11"/>
    <p:sldId id="267" r:id="rId12"/>
    <p:sldId id="268" r:id="rId13"/>
    <p:sldId id="260" r:id="rId14"/>
    <p:sldId id="269" r:id="rId15"/>
    <p:sldId id="261"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s Cabo" initials="CC" lastIdx="4" clrIdx="0">
    <p:extLst>
      <p:ext uri="{19B8F6BF-5375-455C-9EA6-DF929625EA0E}">
        <p15:presenceInfo xmlns:p15="http://schemas.microsoft.com/office/powerpoint/2012/main" userId="S-1-5-21-4244250362-215957490-2753558327-10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FA0"/>
    <a:srgbClr val="9EB2BE"/>
    <a:srgbClr val="C7D4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BFC09A-005B-45FC-A730-1070DF70F75E}" v="40" dt="2026-02-09T08:53:35.28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Moreno Cordero" userId="3280e554-b12d-42c1-a27d-197030fe38e1" providerId="ADAL" clId="{75F37245-2BC7-4290-976A-BECA05B6D3EE}"/>
    <pc:docChg chg="undo custSel addSld delSld modSld">
      <pc:chgData name="Laura Moreno Cordero" userId="3280e554-b12d-42c1-a27d-197030fe38e1" providerId="ADAL" clId="{75F37245-2BC7-4290-976A-BECA05B6D3EE}" dt="2026-02-09T08:53:35.283" v="252"/>
      <pc:docMkLst>
        <pc:docMk/>
      </pc:docMkLst>
      <pc:sldChg chg="delSp modSp mod">
        <pc:chgData name="Laura Moreno Cordero" userId="3280e554-b12d-42c1-a27d-197030fe38e1" providerId="ADAL" clId="{75F37245-2BC7-4290-976A-BECA05B6D3EE}" dt="2026-02-06T13:15:17.264" v="250" actId="478"/>
        <pc:sldMkLst>
          <pc:docMk/>
          <pc:sldMk cId="2032481928" sldId="261"/>
        </pc:sldMkLst>
        <pc:spChg chg="mod">
          <ac:chgData name="Laura Moreno Cordero" userId="3280e554-b12d-42c1-a27d-197030fe38e1" providerId="ADAL" clId="{75F37245-2BC7-4290-976A-BECA05B6D3EE}" dt="2026-02-06T13:15:10.300" v="249" actId="20577"/>
          <ac:spMkLst>
            <pc:docMk/>
            <pc:sldMk cId="2032481928" sldId="261"/>
            <ac:spMk id="13" creationId="{C3E28427-B699-4969-AD03-1506E17CD6D2}"/>
          </ac:spMkLst>
        </pc:spChg>
      </pc:sldChg>
      <pc:sldChg chg="addSp modSp mod">
        <pc:chgData name="Laura Moreno Cordero" userId="3280e554-b12d-42c1-a27d-197030fe38e1" providerId="ADAL" clId="{75F37245-2BC7-4290-976A-BECA05B6D3EE}" dt="2026-02-06T13:12:51.451" v="244" actId="1076"/>
        <pc:sldMkLst>
          <pc:docMk/>
          <pc:sldMk cId="2035096429" sldId="264"/>
        </pc:sldMkLst>
        <pc:spChg chg="add mod">
          <ac:chgData name="Laura Moreno Cordero" userId="3280e554-b12d-42c1-a27d-197030fe38e1" providerId="ADAL" clId="{75F37245-2BC7-4290-976A-BECA05B6D3EE}" dt="2026-02-06T13:06:39.930" v="238" actId="1076"/>
          <ac:spMkLst>
            <pc:docMk/>
            <pc:sldMk cId="2035096429" sldId="264"/>
            <ac:spMk id="2" creationId="{D52DBC4A-2671-3A08-09BB-EAEA437E8F97}"/>
          </ac:spMkLst>
        </pc:spChg>
        <pc:picChg chg="add mod">
          <ac:chgData name="Laura Moreno Cordero" userId="3280e554-b12d-42c1-a27d-197030fe38e1" providerId="ADAL" clId="{75F37245-2BC7-4290-976A-BECA05B6D3EE}" dt="2026-02-06T13:06:41.080" v="239" actId="1076"/>
          <ac:picMkLst>
            <pc:docMk/>
            <pc:sldMk cId="2035096429" sldId="264"/>
            <ac:picMk id="1026" creationId="{96CD7AA4-879D-B52F-27F9-B16FF3664995}"/>
          </ac:picMkLst>
        </pc:picChg>
        <pc:picChg chg="add mod">
          <ac:chgData name="Laura Moreno Cordero" userId="3280e554-b12d-42c1-a27d-197030fe38e1" providerId="ADAL" clId="{75F37245-2BC7-4290-976A-BECA05B6D3EE}" dt="2026-02-06T13:12:51.451" v="244" actId="1076"/>
          <ac:picMkLst>
            <pc:docMk/>
            <pc:sldMk cId="2035096429" sldId="264"/>
            <ac:picMk id="1028" creationId="{67C73047-2FC1-5881-F1CD-65B9E4568571}"/>
          </ac:picMkLst>
        </pc:picChg>
      </pc:sldChg>
      <pc:sldChg chg="addSp delSp modSp mod">
        <pc:chgData name="Laura Moreno Cordero" userId="3280e554-b12d-42c1-a27d-197030fe38e1" providerId="ADAL" clId="{75F37245-2BC7-4290-976A-BECA05B6D3EE}" dt="2026-02-06T12:46:39.176" v="78"/>
        <pc:sldMkLst>
          <pc:docMk/>
          <pc:sldMk cId="1027495958" sldId="265"/>
        </pc:sldMkLst>
        <pc:spChg chg="add mod">
          <ac:chgData name="Laura Moreno Cordero" userId="3280e554-b12d-42c1-a27d-197030fe38e1" providerId="ADAL" clId="{75F37245-2BC7-4290-976A-BECA05B6D3EE}" dt="2026-02-06T12:43:46.276" v="44" actId="1076"/>
          <ac:spMkLst>
            <pc:docMk/>
            <pc:sldMk cId="1027495958" sldId="265"/>
            <ac:spMk id="12" creationId="{E71C764F-81FE-5A92-AF75-C3AADFE97F3D}"/>
          </ac:spMkLst>
        </pc:spChg>
        <pc:spChg chg="add mod">
          <ac:chgData name="Laura Moreno Cordero" userId="3280e554-b12d-42c1-a27d-197030fe38e1" providerId="ADAL" clId="{75F37245-2BC7-4290-976A-BECA05B6D3EE}" dt="2026-02-06T12:44:22.270" v="77" actId="1076"/>
          <ac:spMkLst>
            <pc:docMk/>
            <pc:sldMk cId="1027495958" sldId="265"/>
            <ac:spMk id="14" creationId="{7B2A8909-96FB-06B6-ACDB-7007598096B5}"/>
          </ac:spMkLst>
        </pc:spChg>
        <pc:picChg chg="add mod">
          <ac:chgData name="Laura Moreno Cordero" userId="3280e554-b12d-42c1-a27d-197030fe38e1" providerId="ADAL" clId="{75F37245-2BC7-4290-976A-BECA05B6D3EE}" dt="2026-02-06T12:43:15.839" v="13" actId="1076"/>
          <ac:picMkLst>
            <pc:docMk/>
            <pc:sldMk cId="1027495958" sldId="265"/>
            <ac:picMk id="2" creationId="{F7CF757D-A542-AA32-3B03-796CD52ABCD4}"/>
          </ac:picMkLst>
        </pc:picChg>
        <pc:picChg chg="add mod">
          <ac:chgData name="Laura Moreno Cordero" userId="3280e554-b12d-42c1-a27d-197030fe38e1" providerId="ADAL" clId="{75F37245-2BC7-4290-976A-BECA05B6D3EE}" dt="2026-02-06T12:44:01.788" v="51" actId="1440"/>
          <ac:picMkLst>
            <pc:docMk/>
            <pc:sldMk cId="1027495958" sldId="265"/>
            <ac:picMk id="13" creationId="{5541EC1D-C2EB-4152-7D59-559CC36134F7}"/>
          </ac:picMkLst>
        </pc:picChg>
      </pc:sldChg>
      <pc:sldChg chg="addSp delSp modSp mod">
        <pc:chgData name="Laura Moreno Cordero" userId="3280e554-b12d-42c1-a27d-197030fe38e1" providerId="ADAL" clId="{75F37245-2BC7-4290-976A-BECA05B6D3EE}" dt="2026-02-09T08:53:35.283" v="252"/>
        <pc:sldMkLst>
          <pc:docMk/>
          <pc:sldMk cId="1898820522" sldId="266"/>
        </pc:sldMkLst>
        <pc:spChg chg="add mod">
          <ac:chgData name="Laura Moreno Cordero" userId="3280e554-b12d-42c1-a27d-197030fe38e1" providerId="ADAL" clId="{75F37245-2BC7-4290-976A-BECA05B6D3EE}" dt="2026-02-06T12:55:03.617" v="219" actId="122"/>
          <ac:spMkLst>
            <pc:docMk/>
            <pc:sldMk cId="1898820522" sldId="266"/>
            <ac:spMk id="3" creationId="{6AE36E8A-E271-2EFC-DAD1-4C1AAF85DB45}"/>
          </ac:spMkLst>
        </pc:spChg>
        <pc:spChg chg="mod">
          <ac:chgData name="Laura Moreno Cordero" userId="3280e554-b12d-42c1-a27d-197030fe38e1" providerId="ADAL" clId="{75F37245-2BC7-4290-976A-BECA05B6D3EE}" dt="2026-02-06T12:52:30.555" v="204" actId="1076"/>
          <ac:spMkLst>
            <pc:docMk/>
            <pc:sldMk cId="1898820522" sldId="266"/>
            <ac:spMk id="11" creationId="{0F6435C2-4DE3-43B6-8FD3-5CD782DEF4AA}"/>
          </ac:spMkLst>
        </pc:spChg>
        <pc:picChg chg="add del mod">
          <ac:chgData name="Laura Moreno Cordero" userId="3280e554-b12d-42c1-a27d-197030fe38e1" providerId="ADAL" clId="{75F37245-2BC7-4290-976A-BECA05B6D3EE}" dt="2026-02-09T08:53:34.544" v="251" actId="478"/>
          <ac:picMkLst>
            <pc:docMk/>
            <pc:sldMk cId="1898820522" sldId="266"/>
            <ac:picMk id="2" creationId="{080EE8FD-AE29-F345-DB4E-18667B30D983}"/>
          </ac:picMkLst>
        </pc:picChg>
        <pc:picChg chg="add mod">
          <ac:chgData name="Laura Moreno Cordero" userId="3280e554-b12d-42c1-a27d-197030fe38e1" providerId="ADAL" clId="{75F37245-2BC7-4290-976A-BECA05B6D3EE}" dt="2026-02-09T08:53:35.283" v="252"/>
          <ac:picMkLst>
            <pc:docMk/>
            <pc:sldMk cId="1898820522" sldId="266"/>
            <ac:picMk id="5" creationId="{BE77F51C-34E6-6CEB-090F-E7EF9614060E}"/>
          </ac:picMkLst>
        </pc:picChg>
      </pc:sldChg>
    </pc:docChg>
  </pc:docChgLst>
  <pc:docChgLst>
    <pc:chgData name="Carlos Cabo" userId="ebc3a0b7-6d2a-4a81-9d8a-48fe93be0848" providerId="ADAL" clId="{F1D515EA-8938-43DF-A65B-60B366C0524F}"/>
    <pc:docChg chg="addSld delSld modSld">
      <pc:chgData name="Carlos Cabo" userId="ebc3a0b7-6d2a-4a81-9d8a-48fe93be0848" providerId="ADAL" clId="{F1D515EA-8938-43DF-A65B-60B366C0524F}" dt="2026-02-09T09:05:15.175" v="3"/>
      <pc:docMkLst>
        <pc:docMk/>
      </pc:docMkLst>
      <pc:sldChg chg="modSp">
        <pc:chgData name="Carlos Cabo" userId="ebc3a0b7-6d2a-4a81-9d8a-48fe93be0848" providerId="ADAL" clId="{F1D515EA-8938-43DF-A65B-60B366C0524F}" dt="2026-02-09T09:03:48.660" v="0" actId="13926"/>
        <pc:sldMkLst>
          <pc:docMk/>
          <pc:sldMk cId="2621783155" sldId="256"/>
        </pc:sldMkLst>
        <pc:spChg chg="mod">
          <ac:chgData name="Carlos Cabo" userId="ebc3a0b7-6d2a-4a81-9d8a-48fe93be0848" providerId="ADAL" clId="{F1D515EA-8938-43DF-A65B-60B366C0524F}" dt="2026-02-09T09:03:48.660" v="0" actId="13926"/>
          <ac:spMkLst>
            <pc:docMk/>
            <pc:sldMk cId="2621783155" sldId="256"/>
            <ac:spMk id="14" creationId="{6777943F-243C-44EA-83ED-10E47FF32378}"/>
          </ac:spMkLst>
        </pc:spChg>
      </pc:sldChg>
      <pc:sldChg chg="modSp">
        <pc:chgData name="Carlos Cabo" userId="ebc3a0b7-6d2a-4a81-9d8a-48fe93be0848" providerId="ADAL" clId="{F1D515EA-8938-43DF-A65B-60B366C0524F}" dt="2026-02-09T09:05:15.175" v="3"/>
        <pc:sldMkLst>
          <pc:docMk/>
          <pc:sldMk cId="2032481928" sldId="261"/>
        </pc:sldMkLst>
        <pc:spChg chg="mod">
          <ac:chgData name="Carlos Cabo" userId="ebc3a0b7-6d2a-4a81-9d8a-48fe93be0848" providerId="ADAL" clId="{F1D515EA-8938-43DF-A65B-60B366C0524F}" dt="2026-02-09T09:05:15.175" v="3"/>
          <ac:spMkLst>
            <pc:docMk/>
            <pc:sldMk cId="2032481928" sldId="261"/>
            <ac:spMk id="13" creationId="{C3E28427-B699-4969-AD03-1506E17CD6D2}"/>
          </ac:spMkLst>
        </pc:spChg>
      </pc:sldChg>
      <pc:sldChg chg="del">
        <pc:chgData name="Carlos Cabo" userId="ebc3a0b7-6d2a-4a81-9d8a-48fe93be0848" providerId="ADAL" clId="{F1D515EA-8938-43DF-A65B-60B366C0524F}" dt="2026-02-09T09:04:20.448" v="2" actId="2696"/>
        <pc:sldMkLst>
          <pc:docMk/>
          <pc:sldMk cId="747283855" sldId="263"/>
        </pc:sldMkLst>
      </pc:sldChg>
      <pc:sldChg chg="add">
        <pc:chgData name="Carlos Cabo" userId="ebc3a0b7-6d2a-4a81-9d8a-48fe93be0848" providerId="ADAL" clId="{F1D515EA-8938-43DF-A65B-60B366C0524F}" dt="2026-02-09T09:04:18.630" v="1"/>
        <pc:sldMkLst>
          <pc:docMk/>
          <pc:sldMk cId="4138425224" sldId="269"/>
        </pc:sldMkLst>
      </pc:sldChg>
    </pc:docChg>
  </pc:docChgLst>
  <pc:docChgLst>
    <pc:chgData name="Carlos Cabo" userId="ebc3a0b7-6d2a-4a81-9d8a-48fe93be0848" providerId="ADAL" clId="{4B3BFC9E-1AC3-4EC0-A507-C5619CCCA056}"/>
    <pc:docChg chg="undo custSel addSld delSld modSld">
      <pc:chgData name="Carlos Cabo" userId="ebc3a0b7-6d2a-4a81-9d8a-48fe93be0848" providerId="ADAL" clId="{4B3BFC9E-1AC3-4EC0-A507-C5619CCCA056}" dt="2026-02-03T16:31:29.993" v="262"/>
      <pc:docMkLst>
        <pc:docMk/>
      </pc:docMkLst>
      <pc:sldChg chg="modSp">
        <pc:chgData name="Carlos Cabo" userId="ebc3a0b7-6d2a-4a81-9d8a-48fe93be0848" providerId="ADAL" clId="{4B3BFC9E-1AC3-4EC0-A507-C5619CCCA056}" dt="2026-02-03T15:41:03.477" v="243" actId="13926"/>
        <pc:sldMkLst>
          <pc:docMk/>
          <pc:sldMk cId="2621783155" sldId="256"/>
        </pc:sldMkLst>
        <pc:spChg chg="mod">
          <ac:chgData name="Carlos Cabo" userId="ebc3a0b7-6d2a-4a81-9d8a-48fe93be0848" providerId="ADAL" clId="{4B3BFC9E-1AC3-4EC0-A507-C5619CCCA056}" dt="2026-02-03T13:07:37.064" v="187" actId="6549"/>
          <ac:spMkLst>
            <pc:docMk/>
            <pc:sldMk cId="2621783155" sldId="256"/>
            <ac:spMk id="4" creationId="{632812C0-B89C-4DC2-8975-B505E4A0C422}"/>
          </ac:spMkLst>
        </pc:spChg>
        <pc:spChg chg="mod">
          <ac:chgData name="Carlos Cabo" userId="ebc3a0b7-6d2a-4a81-9d8a-48fe93be0848" providerId="ADAL" clId="{4B3BFC9E-1AC3-4EC0-A507-C5619CCCA056}" dt="2026-02-03T15:32:22.402" v="210" actId="20577"/>
          <ac:spMkLst>
            <pc:docMk/>
            <pc:sldMk cId="2621783155" sldId="256"/>
            <ac:spMk id="9" creationId="{70B27F18-3E1D-46D8-A62B-480D7DD43583}"/>
          </ac:spMkLst>
        </pc:spChg>
        <pc:spChg chg="mod">
          <ac:chgData name="Carlos Cabo" userId="ebc3a0b7-6d2a-4a81-9d8a-48fe93be0848" providerId="ADAL" clId="{4B3BFC9E-1AC3-4EC0-A507-C5619CCCA056}" dt="2026-02-03T15:41:03.477" v="243" actId="13926"/>
          <ac:spMkLst>
            <pc:docMk/>
            <pc:sldMk cId="2621783155" sldId="256"/>
            <ac:spMk id="14" creationId="{6777943F-243C-44EA-83ED-10E47FF32378}"/>
          </ac:spMkLst>
        </pc:spChg>
      </pc:sldChg>
      <pc:sldChg chg="addSp modSp">
        <pc:chgData name="Carlos Cabo" userId="ebc3a0b7-6d2a-4a81-9d8a-48fe93be0848" providerId="ADAL" clId="{4B3BFC9E-1AC3-4EC0-A507-C5619CCCA056}" dt="2026-02-03T16:30:31.414" v="261"/>
        <pc:sldMkLst>
          <pc:docMk/>
          <pc:sldMk cId="2284170685" sldId="257"/>
        </pc:sldMkLst>
        <pc:spChg chg="mod">
          <ac:chgData name="Carlos Cabo" userId="ebc3a0b7-6d2a-4a81-9d8a-48fe93be0848" providerId="ADAL" clId="{4B3BFC9E-1AC3-4EC0-A507-C5619CCCA056}" dt="2026-02-03T15:33:41.644" v="214" actId="20577"/>
          <ac:spMkLst>
            <pc:docMk/>
            <pc:sldMk cId="2284170685" sldId="257"/>
            <ac:spMk id="3" creationId="{B2C28579-E23E-4BC8-9325-6632A4F813E2}"/>
          </ac:spMkLst>
        </pc:spChg>
        <pc:spChg chg="add">
          <ac:chgData name="Carlos Cabo" userId="ebc3a0b7-6d2a-4a81-9d8a-48fe93be0848" providerId="ADAL" clId="{4B3BFC9E-1AC3-4EC0-A507-C5619CCCA056}" dt="2026-02-03T16:30:31.414" v="261"/>
          <ac:spMkLst>
            <pc:docMk/>
            <pc:sldMk cId="2284170685" sldId="257"/>
            <ac:spMk id="7" creationId="{400E7AE5-9821-4B28-AB47-E119D9EA7FC7}"/>
          </ac:spMkLst>
        </pc:spChg>
        <pc:picChg chg="add mod">
          <ac:chgData name="Carlos Cabo" userId="ebc3a0b7-6d2a-4a81-9d8a-48fe93be0848" providerId="ADAL" clId="{4B3BFC9E-1AC3-4EC0-A507-C5619CCCA056}" dt="2026-02-03T16:29:45.968" v="260" actId="1076"/>
          <ac:picMkLst>
            <pc:docMk/>
            <pc:sldMk cId="2284170685" sldId="257"/>
            <ac:picMk id="6" creationId="{0A1CA51B-D348-4E80-B70E-9B93D60470A1}"/>
          </ac:picMkLst>
        </pc:picChg>
      </pc:sldChg>
      <pc:sldChg chg="addSp modSp">
        <pc:chgData name="Carlos Cabo" userId="ebc3a0b7-6d2a-4a81-9d8a-48fe93be0848" providerId="ADAL" clId="{4B3BFC9E-1AC3-4EC0-A507-C5619CCCA056}" dt="2026-02-03T16:31:29.993" v="262"/>
        <pc:sldMkLst>
          <pc:docMk/>
          <pc:sldMk cId="2276826974" sldId="259"/>
        </pc:sldMkLst>
        <pc:spChg chg="add">
          <ac:chgData name="Carlos Cabo" userId="ebc3a0b7-6d2a-4a81-9d8a-48fe93be0848" providerId="ADAL" clId="{4B3BFC9E-1AC3-4EC0-A507-C5619CCCA056}" dt="2026-02-03T16:31:29.993" v="262"/>
          <ac:spMkLst>
            <pc:docMk/>
            <pc:sldMk cId="2276826974" sldId="259"/>
            <ac:spMk id="6" creationId="{9C95A4AB-50B0-4999-9F20-37B79B50D239}"/>
          </ac:spMkLst>
        </pc:spChg>
        <pc:spChg chg="mod">
          <ac:chgData name="Carlos Cabo" userId="ebc3a0b7-6d2a-4a81-9d8a-48fe93be0848" providerId="ADAL" clId="{4B3BFC9E-1AC3-4EC0-A507-C5619CCCA056}" dt="2026-02-03T15:34:06.866" v="215" actId="947"/>
          <ac:spMkLst>
            <pc:docMk/>
            <pc:sldMk cId="2276826974" sldId="259"/>
            <ac:spMk id="11" creationId="{0F6435C2-4DE3-43B6-8FD3-5CD782DEF4AA}"/>
          </ac:spMkLst>
        </pc:spChg>
        <pc:picChg chg="add">
          <ac:chgData name="Carlos Cabo" userId="ebc3a0b7-6d2a-4a81-9d8a-48fe93be0848" providerId="ADAL" clId="{4B3BFC9E-1AC3-4EC0-A507-C5619CCCA056}" dt="2026-02-03T16:31:29.993" v="262"/>
          <ac:picMkLst>
            <pc:docMk/>
            <pc:sldMk cId="2276826974" sldId="259"/>
            <ac:picMk id="5" creationId="{5A3D1FCE-9810-4923-A094-0B2A19BDCDAF}"/>
          </ac:picMkLst>
        </pc:picChg>
      </pc:sldChg>
      <pc:sldChg chg="modSp">
        <pc:chgData name="Carlos Cabo" userId="ebc3a0b7-6d2a-4a81-9d8a-48fe93be0848" providerId="ADAL" clId="{4B3BFC9E-1AC3-4EC0-A507-C5619CCCA056}" dt="2026-02-03T16:12:48.187" v="248" actId="20577"/>
        <pc:sldMkLst>
          <pc:docMk/>
          <pc:sldMk cId="369028068" sldId="260"/>
        </pc:sldMkLst>
        <pc:spChg chg="mod">
          <ac:chgData name="Carlos Cabo" userId="ebc3a0b7-6d2a-4a81-9d8a-48fe93be0848" providerId="ADAL" clId="{4B3BFC9E-1AC3-4EC0-A507-C5619CCCA056}" dt="2026-02-03T16:12:48.187" v="248" actId="20577"/>
          <ac:spMkLst>
            <pc:docMk/>
            <pc:sldMk cId="369028068" sldId="260"/>
            <ac:spMk id="9" creationId="{B22C1D74-2BAC-4DDA-95DE-5D0DEE42E827}"/>
          </ac:spMkLst>
        </pc:spChg>
        <pc:spChg chg="mod">
          <ac:chgData name="Carlos Cabo" userId="ebc3a0b7-6d2a-4a81-9d8a-48fe93be0848" providerId="ADAL" clId="{4B3BFC9E-1AC3-4EC0-A507-C5619CCCA056}" dt="2026-02-03T15:37:41.322" v="224" actId="207"/>
          <ac:spMkLst>
            <pc:docMk/>
            <pc:sldMk cId="369028068" sldId="260"/>
            <ac:spMk id="12" creationId="{200967CA-2804-4B20-AE1A-28B769C7CC65}"/>
          </ac:spMkLst>
        </pc:spChg>
      </pc:sldChg>
      <pc:sldChg chg="addSp delSp modSp delCm">
        <pc:chgData name="Carlos Cabo" userId="ebc3a0b7-6d2a-4a81-9d8a-48fe93be0848" providerId="ADAL" clId="{4B3BFC9E-1AC3-4EC0-A507-C5619CCCA056}" dt="2026-02-03T16:27:37.688" v="249" actId="255"/>
        <pc:sldMkLst>
          <pc:docMk/>
          <pc:sldMk cId="2553856942" sldId="262"/>
        </pc:sldMkLst>
        <pc:spChg chg="mod">
          <ac:chgData name="Carlos Cabo" userId="ebc3a0b7-6d2a-4a81-9d8a-48fe93be0848" providerId="ADAL" clId="{4B3BFC9E-1AC3-4EC0-A507-C5619CCCA056}" dt="2026-02-03T12:56:02.743" v="64" actId="255"/>
          <ac:spMkLst>
            <pc:docMk/>
            <pc:sldMk cId="2553856942" sldId="262"/>
            <ac:spMk id="5" creationId="{012AC565-037B-4395-B173-DA86E7980EC4}"/>
          </ac:spMkLst>
        </pc:spChg>
        <pc:spChg chg="mod">
          <ac:chgData name="Carlos Cabo" userId="ebc3a0b7-6d2a-4a81-9d8a-48fe93be0848" providerId="ADAL" clId="{4B3BFC9E-1AC3-4EC0-A507-C5619CCCA056}" dt="2026-02-03T12:55:54.415" v="62" actId="14100"/>
          <ac:spMkLst>
            <pc:docMk/>
            <pc:sldMk cId="2553856942" sldId="262"/>
            <ac:spMk id="8" creationId="{A9A4C97E-F0D5-4856-992C-ED9E9E019D51}"/>
          </ac:spMkLst>
        </pc:spChg>
        <pc:graphicFrameChg chg="mod modGraphic">
          <ac:chgData name="Carlos Cabo" userId="ebc3a0b7-6d2a-4a81-9d8a-48fe93be0848" providerId="ADAL" clId="{4B3BFC9E-1AC3-4EC0-A507-C5619CCCA056}" dt="2026-02-03T16:27:37.688" v="249" actId="255"/>
          <ac:graphicFrameMkLst>
            <pc:docMk/>
            <pc:sldMk cId="2553856942" sldId="262"/>
            <ac:graphicFrameMk id="3" creationId="{CEE3E7CC-9345-4EAC-8E90-2040CBCCB555}"/>
          </ac:graphicFrameMkLst>
        </pc:graphicFrameChg>
      </pc:sldChg>
      <pc:sldChg chg="modSp">
        <pc:chgData name="Carlos Cabo" userId="ebc3a0b7-6d2a-4a81-9d8a-48fe93be0848" providerId="ADAL" clId="{4B3BFC9E-1AC3-4EC0-A507-C5619CCCA056}" dt="2026-02-03T15:34:45.516" v="216" actId="115"/>
        <pc:sldMkLst>
          <pc:docMk/>
          <pc:sldMk cId="2035096429" sldId="264"/>
        </pc:sldMkLst>
        <pc:spChg chg="mod">
          <ac:chgData name="Carlos Cabo" userId="ebc3a0b7-6d2a-4a81-9d8a-48fe93be0848" providerId="ADAL" clId="{4B3BFC9E-1AC3-4EC0-A507-C5619CCCA056}" dt="2026-02-03T15:34:45.516" v="216" actId="115"/>
          <ac:spMkLst>
            <pc:docMk/>
            <pc:sldMk cId="2035096429" sldId="264"/>
            <ac:spMk id="11" creationId="{0F6435C2-4DE3-43B6-8FD3-5CD782DEF4AA}"/>
          </ac:spMkLst>
        </pc:spChg>
      </pc:sldChg>
      <pc:sldChg chg="modSp add del">
        <pc:chgData name="Carlos Cabo" userId="ebc3a0b7-6d2a-4a81-9d8a-48fe93be0848" providerId="ADAL" clId="{4B3BFC9E-1AC3-4EC0-A507-C5619CCCA056}" dt="2026-02-03T15:35:55.040" v="218" actId="20577"/>
        <pc:sldMkLst>
          <pc:docMk/>
          <pc:sldMk cId="1027495958" sldId="265"/>
        </pc:sldMkLst>
        <pc:spChg chg="mod">
          <ac:chgData name="Carlos Cabo" userId="ebc3a0b7-6d2a-4a81-9d8a-48fe93be0848" providerId="ADAL" clId="{4B3BFC9E-1AC3-4EC0-A507-C5619CCCA056}" dt="2026-02-03T15:35:55.040" v="218" actId="20577"/>
          <ac:spMkLst>
            <pc:docMk/>
            <pc:sldMk cId="1027495958" sldId="265"/>
            <ac:spMk id="11" creationId="{0F6435C2-4DE3-43B6-8FD3-5CD782DEF4AA}"/>
          </ac:spMkLst>
        </pc:spChg>
      </pc:sldChg>
      <pc:sldChg chg="modSp">
        <pc:chgData name="Carlos Cabo" userId="ebc3a0b7-6d2a-4a81-9d8a-48fe93be0848" providerId="ADAL" clId="{4B3BFC9E-1AC3-4EC0-A507-C5619CCCA056}" dt="2026-02-03T15:36:10.208" v="220" actId="20577"/>
        <pc:sldMkLst>
          <pc:docMk/>
          <pc:sldMk cId="1898820522" sldId="266"/>
        </pc:sldMkLst>
        <pc:spChg chg="mod">
          <ac:chgData name="Carlos Cabo" userId="ebc3a0b7-6d2a-4a81-9d8a-48fe93be0848" providerId="ADAL" clId="{4B3BFC9E-1AC3-4EC0-A507-C5619CCCA056}" dt="2026-02-03T15:36:10.208" v="220" actId="20577"/>
          <ac:spMkLst>
            <pc:docMk/>
            <pc:sldMk cId="1898820522" sldId="266"/>
            <ac:spMk id="11" creationId="{0F6435C2-4DE3-43B6-8FD3-5CD782DEF4AA}"/>
          </ac:spMkLst>
        </pc:spChg>
      </pc:sldChg>
      <pc:sldChg chg="addSp delSp modSp add delCm">
        <pc:chgData name="Carlos Cabo" userId="ebc3a0b7-6d2a-4a81-9d8a-48fe93be0848" providerId="ADAL" clId="{4B3BFC9E-1AC3-4EC0-A507-C5619CCCA056}" dt="2026-02-03T16:27:42.712" v="250" actId="255"/>
        <pc:sldMkLst>
          <pc:docMk/>
          <pc:sldMk cId="4143508261" sldId="267"/>
        </pc:sldMkLst>
        <pc:spChg chg="mod">
          <ac:chgData name="Carlos Cabo" userId="ebc3a0b7-6d2a-4a81-9d8a-48fe93be0848" providerId="ADAL" clId="{4B3BFC9E-1AC3-4EC0-A507-C5619CCCA056}" dt="2026-02-03T12:56:21.567" v="67" actId="255"/>
          <ac:spMkLst>
            <pc:docMk/>
            <pc:sldMk cId="4143508261" sldId="267"/>
            <ac:spMk id="5" creationId="{012AC565-037B-4395-B173-DA86E7980EC4}"/>
          </ac:spMkLst>
        </pc:spChg>
        <pc:spChg chg="mod">
          <ac:chgData name="Carlos Cabo" userId="ebc3a0b7-6d2a-4a81-9d8a-48fe93be0848" providerId="ADAL" clId="{4B3BFC9E-1AC3-4EC0-A507-C5619CCCA056}" dt="2026-02-03T12:56:28.082" v="69" actId="14100"/>
          <ac:spMkLst>
            <pc:docMk/>
            <pc:sldMk cId="4143508261" sldId="267"/>
            <ac:spMk id="8" creationId="{A9A4C97E-F0D5-4856-992C-ED9E9E019D51}"/>
          </ac:spMkLst>
        </pc:spChg>
        <pc:graphicFrameChg chg="add mod modGraphic">
          <ac:chgData name="Carlos Cabo" userId="ebc3a0b7-6d2a-4a81-9d8a-48fe93be0848" providerId="ADAL" clId="{4B3BFC9E-1AC3-4EC0-A507-C5619CCCA056}" dt="2026-02-03T16:27:42.712" v="250" actId="255"/>
          <ac:graphicFrameMkLst>
            <pc:docMk/>
            <pc:sldMk cId="4143508261" sldId="267"/>
            <ac:graphicFrameMk id="9" creationId="{6B99CAA2-6117-4E88-8147-434E397082DF}"/>
          </ac:graphicFrameMkLst>
        </pc:graphicFrameChg>
      </pc:sldChg>
      <pc:sldChg chg="modSp add">
        <pc:chgData name="Carlos Cabo" userId="ebc3a0b7-6d2a-4a81-9d8a-48fe93be0848" providerId="ADAL" clId="{4B3BFC9E-1AC3-4EC0-A507-C5619CCCA056}" dt="2026-02-03T16:27:46.536" v="251" actId="255"/>
        <pc:sldMkLst>
          <pc:docMk/>
          <pc:sldMk cId="1512216166" sldId="268"/>
        </pc:sldMkLst>
        <pc:graphicFrameChg chg="mod modGraphic">
          <ac:chgData name="Carlos Cabo" userId="ebc3a0b7-6d2a-4a81-9d8a-48fe93be0848" providerId="ADAL" clId="{4B3BFC9E-1AC3-4EC0-A507-C5619CCCA056}" dt="2026-02-03T16:27:46.536" v="251" actId="255"/>
          <ac:graphicFrameMkLst>
            <pc:docMk/>
            <pc:sldMk cId="1512216166" sldId="268"/>
            <ac:graphicFrameMk id="9" creationId="{6B99CAA2-6117-4E88-8147-434E397082DF}"/>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63CF4E-3FA9-41AF-AE26-FEAB084A1D7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51B9B65-46F4-4F28-838E-15E374D4E8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1B182C0-0010-43A6-99CA-B3481002B487}"/>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5" name="Marcador de pie de página 4">
            <a:extLst>
              <a:ext uri="{FF2B5EF4-FFF2-40B4-BE49-F238E27FC236}">
                <a16:creationId xmlns:a16="http://schemas.microsoft.com/office/drawing/2014/main" id="{85F76111-1439-4640-A752-5C7D8CB789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9E2269-7ACE-4911-BB60-62096BAC46C0}"/>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1239655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7E220A-813F-4264-893F-A5C9280949D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5BFA650-7745-4A3F-99D9-1B7E8D0E069C}"/>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C3973C-EC88-470E-B600-703710535D97}"/>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5" name="Marcador de pie de página 4">
            <a:extLst>
              <a:ext uri="{FF2B5EF4-FFF2-40B4-BE49-F238E27FC236}">
                <a16:creationId xmlns:a16="http://schemas.microsoft.com/office/drawing/2014/main" id="{BEE6C138-FF14-46D7-BB2E-0F9251C22D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79506D-4297-4F32-98CA-FF90801870E8}"/>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337369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0A76639-6CBF-422D-908C-D1A9A9C4F9C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51E2789-CA3A-4C37-B5DF-F6A51A2A0054}"/>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4FB953-1F1B-4B19-9F1D-993E3AFA418E}"/>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5" name="Marcador de pie de página 4">
            <a:extLst>
              <a:ext uri="{FF2B5EF4-FFF2-40B4-BE49-F238E27FC236}">
                <a16:creationId xmlns:a16="http://schemas.microsoft.com/office/drawing/2014/main" id="{857F0535-B50C-4B9F-B211-8875DE18D6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10B4F5-E727-443E-A15E-A3B616ABB552}"/>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298667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05081-5D64-4C62-A614-62FF065E71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D9CDD3-5BF3-4737-AFC1-B298EAC597C1}"/>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A4E230F-052D-488A-9069-577DA2BD839F}"/>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5" name="Marcador de pie de página 4">
            <a:extLst>
              <a:ext uri="{FF2B5EF4-FFF2-40B4-BE49-F238E27FC236}">
                <a16:creationId xmlns:a16="http://schemas.microsoft.com/office/drawing/2014/main" id="{6CC970BB-2897-44E6-8FBD-5D0DC389A8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85B298C-5838-47AC-AA2F-E5D1DF029EA6}"/>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384209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A650EC-C61A-40E7-840D-27BD5AD3A27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5BEB173-C1AF-4064-B34B-0A0AFE1500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D3226B31-FB11-45C8-A873-13C69235C624}"/>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5" name="Marcador de pie de página 4">
            <a:extLst>
              <a:ext uri="{FF2B5EF4-FFF2-40B4-BE49-F238E27FC236}">
                <a16:creationId xmlns:a16="http://schemas.microsoft.com/office/drawing/2014/main" id="{88D5E48B-7F61-4BF6-949C-B5C64EDABE7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6D56876-EAD9-40B9-B071-32F947B049A0}"/>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273743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FD3A60-6530-4258-B976-247416B3546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D0F536-EBBC-41E0-98A9-0BB6E84394D1}"/>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A862378-7F0C-42BF-8C0F-3C628E059C3D}"/>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72D3482-50CB-4959-849B-87CCAC5FA2EE}"/>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6" name="Marcador de pie de página 5">
            <a:extLst>
              <a:ext uri="{FF2B5EF4-FFF2-40B4-BE49-F238E27FC236}">
                <a16:creationId xmlns:a16="http://schemas.microsoft.com/office/drawing/2014/main" id="{A5D21A0A-B9A7-4EBC-8DBA-CB7F7DDBFDE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40F934E-422C-404F-810D-FEEE2A06A04D}"/>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642198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2DC24-ACEE-4816-9C91-42884C048BF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279436E-DC70-4169-A718-73033A71B1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7B82C36-754F-4FF6-8D38-E6255D2D4C65}"/>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FBD3637-6A9B-47EF-B3A0-B05E4E1BE3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33886CA5-B5F2-4AB1-B882-B2AFCA63D803}"/>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AC9F50A-5A34-48DA-953E-833309007299}"/>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8" name="Marcador de pie de página 7">
            <a:extLst>
              <a:ext uri="{FF2B5EF4-FFF2-40B4-BE49-F238E27FC236}">
                <a16:creationId xmlns:a16="http://schemas.microsoft.com/office/drawing/2014/main" id="{10201CDE-008E-4FF8-A0D1-C82AF944AF7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3C3DA33-CDE5-4DDB-ADF2-EBA9EF352839}"/>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333397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0DF7DE-EC9D-41BA-A46D-C518DA3B9F6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9769AE3-5B22-4F96-A721-D72C90FC48C8}"/>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4" name="Marcador de pie de página 3">
            <a:extLst>
              <a:ext uri="{FF2B5EF4-FFF2-40B4-BE49-F238E27FC236}">
                <a16:creationId xmlns:a16="http://schemas.microsoft.com/office/drawing/2014/main" id="{68C1ADE9-D48F-441B-A0F2-021C6DB8681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B49794F-98CB-4205-8699-C1D66BD0555C}"/>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169026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1503E22-26C0-4504-A06E-0D3EF4A7694E}"/>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3" name="Marcador de pie de página 2">
            <a:extLst>
              <a:ext uri="{FF2B5EF4-FFF2-40B4-BE49-F238E27FC236}">
                <a16:creationId xmlns:a16="http://schemas.microsoft.com/office/drawing/2014/main" id="{F87831CE-1B88-4C62-9E0A-A63F35C5F11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6F1E217-559E-4E0A-92EF-E926FD7C95AC}"/>
              </a:ext>
            </a:extLst>
          </p:cNvPr>
          <p:cNvSpPr>
            <a:spLocks noGrp="1"/>
          </p:cNvSpPr>
          <p:nvPr>
            <p:ph type="sldNum" sz="quarter" idx="12"/>
          </p:nvPr>
        </p:nvSpPr>
        <p:spPr/>
        <p:txBody>
          <a:bodyPr/>
          <a:lstStyle/>
          <a:p>
            <a:fld id="{3D25C303-9805-4D13-9D3B-7363D0431789}" type="slidenum">
              <a:rPr lang="es-ES" smtClean="0"/>
              <a:t>‹Nº›</a:t>
            </a:fld>
            <a:endParaRPr lang="es-ES"/>
          </a:p>
        </p:txBody>
      </p:sp>
      <p:sp>
        <p:nvSpPr>
          <p:cNvPr id="5" name="Subtítulo 2">
            <a:extLst>
              <a:ext uri="{FF2B5EF4-FFF2-40B4-BE49-F238E27FC236}">
                <a16:creationId xmlns:a16="http://schemas.microsoft.com/office/drawing/2014/main" id="{2F0A3D81-940B-40E5-B1D7-5F96D9E38502}"/>
              </a:ext>
            </a:extLst>
          </p:cNvPr>
          <p:cNvSpPr txBox="1">
            <a:spLocks/>
          </p:cNvSpPr>
          <p:nvPr userDrawn="1"/>
        </p:nvSpPr>
        <p:spPr>
          <a:xfrm>
            <a:off x="338667" y="6561023"/>
            <a:ext cx="3547533" cy="288679"/>
          </a:xfrm>
          <a:prstGeom prst="rect">
            <a:avLst/>
          </a:prstGeom>
        </p:spPr>
        <p:txBody>
          <a:bodyPr vert="horz" lIns="91440" tIns="45720" rIns="91440" bIns="45720" rtlCol="0">
            <a:noAutofit/>
          </a:bodyPr>
          <a:lstStyle>
            <a:defPPr>
              <a:defRPr lang="es-ES"/>
            </a:defPPr>
            <a:lvl1pPr marR="0" lvl="0" indent="0" defTabSz="457200" fontAlgn="auto">
              <a:lnSpc>
                <a:spcPct val="110000"/>
              </a:lnSpc>
              <a:spcBef>
                <a:spcPts val="1000"/>
              </a:spcBef>
              <a:spcAft>
                <a:spcPts val="0"/>
              </a:spcAft>
              <a:buClr>
                <a:srgbClr val="90C226"/>
              </a:buClr>
              <a:buSzPct val="80000"/>
              <a:buFont typeface="Wingdings 3" charset="2"/>
              <a:buNone/>
              <a:tabLst/>
              <a:defRPr sz="1400" b="1"/>
            </a:lvl1pPr>
            <a:lvl2pPr marL="742950" indent="-285750" defTabSz="45720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defTabSz="4572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es-ES" sz="1200" b="0" dirty="0" err="1"/>
              <a:t>Supported</a:t>
            </a:r>
            <a:r>
              <a:rPr lang="es-ES" sz="1200" b="0" dirty="0"/>
              <a:t> </a:t>
            </a:r>
            <a:r>
              <a:rPr lang="es-ES" sz="1200" b="0" dirty="0" err="1"/>
              <a:t>by</a:t>
            </a:r>
            <a:r>
              <a:rPr lang="es-ES" sz="1200" b="0" dirty="0"/>
              <a:t> </a:t>
            </a:r>
            <a:r>
              <a:rPr lang="es-ES" sz="1200" b="0" dirty="0" err="1"/>
              <a:t>the</a:t>
            </a:r>
            <a:r>
              <a:rPr lang="es-ES" sz="1200" b="0" dirty="0"/>
              <a:t> </a:t>
            </a:r>
            <a:r>
              <a:rPr lang="es-ES" sz="1200" b="0" dirty="0" err="1"/>
              <a:t>European</a:t>
            </a:r>
            <a:r>
              <a:rPr lang="es-ES" sz="1200" b="0" dirty="0"/>
              <a:t> Project Office OPE-SECTI</a:t>
            </a:r>
          </a:p>
          <a:p>
            <a:endParaRPr lang="es-ES" sz="1200" b="0" i="1" dirty="0"/>
          </a:p>
        </p:txBody>
      </p:sp>
      <p:pic>
        <p:nvPicPr>
          <p:cNvPr id="8" name="Imagen 7">
            <a:extLst>
              <a:ext uri="{FF2B5EF4-FFF2-40B4-BE49-F238E27FC236}">
                <a16:creationId xmlns:a16="http://schemas.microsoft.com/office/drawing/2014/main" id="{C9D8F219-9E1C-4EA5-B023-B89A8D9DC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3501" y="6277378"/>
            <a:ext cx="7779798" cy="490066"/>
          </a:xfrm>
          <a:prstGeom prst="rect">
            <a:avLst/>
          </a:prstGeom>
        </p:spPr>
      </p:pic>
    </p:spTree>
    <p:extLst>
      <p:ext uri="{BB962C8B-B14F-4D97-AF65-F5344CB8AC3E}">
        <p14:creationId xmlns:p14="http://schemas.microsoft.com/office/powerpoint/2010/main" val="610603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491B-2070-4D76-95BB-115DC45F50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95E1124-E892-46AD-AC44-63ED4CC1E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73FF530-CCF0-47F2-B9DB-F7412F408B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8A287605-7C84-402D-A933-EBE9A0784BBF}"/>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6" name="Marcador de pie de página 5">
            <a:extLst>
              <a:ext uri="{FF2B5EF4-FFF2-40B4-BE49-F238E27FC236}">
                <a16:creationId xmlns:a16="http://schemas.microsoft.com/office/drawing/2014/main" id="{89BAA831-0697-42EB-8954-C9923A03E03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FF82CB5-41D4-4F68-A9AC-B2058E5D0538}"/>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343461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E2339-01FF-4FE5-A2FD-5D7DA577EB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0077608-026B-49EB-A4AD-4FB939A8BE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8DD592B-46E2-42B1-8E4D-381FFDE3D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3EC3697-170A-4D11-A0E9-B046397FD15F}"/>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6" name="Marcador de pie de página 5">
            <a:extLst>
              <a:ext uri="{FF2B5EF4-FFF2-40B4-BE49-F238E27FC236}">
                <a16:creationId xmlns:a16="http://schemas.microsoft.com/office/drawing/2014/main" id="{DD89ABB9-11F8-4D40-A995-34A925581CD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FD4644-D689-4D9F-A794-A3BC137A1BDD}"/>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396544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C969175-F7CB-4EF7-8C83-06A7339104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F7D8502-F8D5-4E85-8C98-4E75576781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02CB9F-1E5A-4E96-8A5E-9B9DDC0A2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B6A15-E9BD-41DD-8DEB-CE494F6D2C41}" type="datetimeFigureOut">
              <a:rPr lang="es-ES" smtClean="0"/>
              <a:t>09/02/2026</a:t>
            </a:fld>
            <a:endParaRPr lang="es-ES"/>
          </a:p>
        </p:txBody>
      </p:sp>
      <p:sp>
        <p:nvSpPr>
          <p:cNvPr id="5" name="Marcador de pie de página 4">
            <a:extLst>
              <a:ext uri="{FF2B5EF4-FFF2-40B4-BE49-F238E27FC236}">
                <a16:creationId xmlns:a16="http://schemas.microsoft.com/office/drawing/2014/main" id="{B111A6E9-775F-49ED-96DA-9F909D6A00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660598D-5A31-47FE-9DD4-C6FB2E169F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5C303-9805-4D13-9D3B-7363D0431789}" type="slidenum">
              <a:rPr lang="es-ES" smtClean="0"/>
              <a:t>‹Nº›</a:t>
            </a:fld>
            <a:endParaRPr lang="es-ES"/>
          </a:p>
        </p:txBody>
      </p:sp>
    </p:spTree>
    <p:extLst>
      <p:ext uri="{BB962C8B-B14F-4D97-AF65-F5344CB8AC3E}">
        <p14:creationId xmlns:p14="http://schemas.microsoft.com/office/powerpoint/2010/main" val="3945852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www.linkedin.com/company/ctaex/posts/?feedView=all" TargetMode="External"/><Relationship Id="rId3" Type="http://schemas.openxmlformats.org/officeDocument/2006/relationships/hyperlink" Target="https://ctaex.com/" TargetMode="External"/><Relationship Id="rId7" Type="http://schemas.openxmlformats.org/officeDocument/2006/relationships/image" Target="../media/image13.svg"/><Relationship Id="rId12" Type="http://schemas.openxmlformats.org/officeDocument/2006/relationships/image" Target="../media/image17.png"/><Relationship Id="rId2" Type="http://schemas.openxmlformats.org/officeDocument/2006/relationships/hyperlink" Target="mailto:lmoreno@ctaex.com" TargetMode="Externa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png"/><Relationship Id="rId5" Type="http://schemas.openxmlformats.org/officeDocument/2006/relationships/image" Target="../media/image11.svg"/><Relationship Id="rId15" Type="http://schemas.openxmlformats.org/officeDocument/2006/relationships/image" Target="../media/image19.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mailto:carlos.cabo@fundecyt-pctex.es" TargetMode="External"/><Relationship Id="rId2" Type="http://schemas.openxmlformats.org/officeDocument/2006/relationships/hyperlink" Target="mailto:lmoreno@ctaex.com"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taex.com/observactaex"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632812C0-B89C-4DC2-8975-B505E4A0C422}"/>
              </a:ext>
            </a:extLst>
          </p:cNvPr>
          <p:cNvSpPr txBox="1">
            <a:spLocks/>
          </p:cNvSpPr>
          <p:nvPr/>
        </p:nvSpPr>
        <p:spPr>
          <a:xfrm>
            <a:off x="5806379" y="1317777"/>
            <a:ext cx="4588052" cy="654268"/>
          </a:xfrm>
          <a:prstGeom prst="rect">
            <a:avLst/>
          </a:prstGeom>
        </p:spPr>
        <p:txBody>
          <a:bodyP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s-ES" dirty="0"/>
              <a:t>Centro Tecnológico Nacional Agroalimentario (CTAEX) -  (</a:t>
            </a:r>
            <a:r>
              <a:rPr lang="es-ES" dirty="0" err="1"/>
              <a:t>Spain</a:t>
            </a:r>
            <a:r>
              <a:rPr lang="es-ES" dirty="0"/>
              <a:t>)</a:t>
            </a:r>
          </a:p>
        </p:txBody>
      </p:sp>
      <p:sp>
        <p:nvSpPr>
          <p:cNvPr id="6" name="Título 1">
            <a:extLst>
              <a:ext uri="{FF2B5EF4-FFF2-40B4-BE49-F238E27FC236}">
                <a16:creationId xmlns:a16="http://schemas.microsoft.com/office/drawing/2014/main" id="{C7C72D35-37CF-42A3-861A-9554D4656836}"/>
              </a:ext>
            </a:extLst>
          </p:cNvPr>
          <p:cNvSpPr txBox="1">
            <a:spLocks/>
          </p:cNvSpPr>
          <p:nvPr/>
        </p:nvSpPr>
        <p:spPr>
          <a:xfrm>
            <a:off x="5564239" y="2140587"/>
            <a:ext cx="5072333"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3400" b="1" dirty="0">
                <a:solidFill>
                  <a:schemeClr val="tx1">
                    <a:lumMod val="65000"/>
                    <a:lumOff val="35000"/>
                  </a:schemeClr>
                </a:solidFill>
              </a:rPr>
              <a:t>PROMOTIONAL PROFILE</a:t>
            </a:r>
            <a:endParaRPr lang="es-ES" sz="3400" dirty="0">
              <a:solidFill>
                <a:schemeClr val="tx1">
                  <a:lumMod val="65000"/>
                  <a:lumOff val="35000"/>
                </a:schemeClr>
              </a:solidFill>
            </a:endParaRPr>
          </a:p>
        </p:txBody>
      </p:sp>
      <p:sp>
        <p:nvSpPr>
          <p:cNvPr id="8" name="Subtítulo 2">
            <a:extLst>
              <a:ext uri="{FF2B5EF4-FFF2-40B4-BE49-F238E27FC236}">
                <a16:creationId xmlns:a16="http://schemas.microsoft.com/office/drawing/2014/main" id="{720BB13D-A31B-47AB-8C78-38831E432446}"/>
              </a:ext>
            </a:extLst>
          </p:cNvPr>
          <p:cNvSpPr txBox="1">
            <a:spLocks/>
          </p:cNvSpPr>
          <p:nvPr/>
        </p:nvSpPr>
        <p:spPr>
          <a:xfrm>
            <a:off x="5633102" y="3296800"/>
            <a:ext cx="4934606" cy="39305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s-ES" b="1" cap="all" dirty="0">
                <a:solidFill>
                  <a:srgbClr val="C7D41E"/>
                </a:solidFill>
              </a:rPr>
              <a:t>RESEARCH GROUP:</a:t>
            </a:r>
            <a:endParaRPr lang="es-ES" dirty="0"/>
          </a:p>
        </p:txBody>
      </p:sp>
      <p:sp>
        <p:nvSpPr>
          <p:cNvPr id="14" name="Título 1">
            <a:extLst>
              <a:ext uri="{FF2B5EF4-FFF2-40B4-BE49-F238E27FC236}">
                <a16:creationId xmlns:a16="http://schemas.microsoft.com/office/drawing/2014/main" id="{6777943F-243C-44EA-83ED-10E47FF32378}"/>
              </a:ext>
            </a:extLst>
          </p:cNvPr>
          <p:cNvSpPr txBox="1">
            <a:spLocks/>
          </p:cNvSpPr>
          <p:nvPr/>
        </p:nvSpPr>
        <p:spPr>
          <a:xfrm>
            <a:off x="5564239" y="4039479"/>
            <a:ext cx="5072333"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3600" b="1" dirty="0">
                <a:solidFill>
                  <a:schemeClr val="tx1">
                    <a:lumMod val="65000"/>
                    <a:lumOff val="35000"/>
                  </a:schemeClr>
                </a:solidFill>
              </a:rPr>
              <a:t>CTAEX – </a:t>
            </a:r>
            <a:r>
              <a:rPr lang="es-ES" sz="3600" b="1" dirty="0" err="1">
                <a:solidFill>
                  <a:schemeClr val="tx1">
                    <a:lumMod val="65000"/>
                    <a:lumOff val="35000"/>
                  </a:schemeClr>
                </a:solidFill>
              </a:rPr>
              <a:t>Food</a:t>
            </a:r>
            <a:r>
              <a:rPr lang="es-ES" sz="3600" b="1" dirty="0">
                <a:solidFill>
                  <a:schemeClr val="tx1">
                    <a:lumMod val="65000"/>
                    <a:lumOff val="35000"/>
                  </a:schemeClr>
                </a:solidFill>
              </a:rPr>
              <a:t> </a:t>
            </a:r>
            <a:r>
              <a:rPr lang="es-ES" sz="3600" b="1" dirty="0" err="1">
                <a:solidFill>
                  <a:schemeClr val="tx1">
                    <a:lumMod val="65000"/>
                    <a:lumOff val="35000"/>
                  </a:schemeClr>
                </a:solidFill>
              </a:rPr>
              <a:t>Profile</a:t>
            </a:r>
            <a:endParaRPr lang="es-ES" sz="3600" dirty="0">
              <a:solidFill>
                <a:schemeClr val="tx1">
                  <a:lumMod val="65000"/>
                  <a:lumOff val="35000"/>
                </a:schemeClr>
              </a:solidFill>
            </a:endParaRPr>
          </a:p>
        </p:txBody>
      </p:sp>
      <p:sp>
        <p:nvSpPr>
          <p:cNvPr id="9" name="Título 1">
            <a:extLst>
              <a:ext uri="{FF2B5EF4-FFF2-40B4-BE49-F238E27FC236}">
                <a16:creationId xmlns:a16="http://schemas.microsoft.com/office/drawing/2014/main" id="{70B27F18-3E1D-46D8-A62B-480D7DD43583}"/>
              </a:ext>
            </a:extLst>
          </p:cNvPr>
          <p:cNvSpPr txBox="1">
            <a:spLocks/>
          </p:cNvSpPr>
          <p:nvPr/>
        </p:nvSpPr>
        <p:spPr>
          <a:xfrm>
            <a:off x="5564239" y="4941179"/>
            <a:ext cx="5072333"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2400" b="1" dirty="0">
                <a:solidFill>
                  <a:schemeClr val="tx1">
                    <a:lumMod val="65000"/>
                    <a:lumOff val="35000"/>
                  </a:schemeClr>
                </a:solidFill>
              </a:rPr>
              <a:t>Laura Moreno, </a:t>
            </a:r>
            <a:r>
              <a:rPr lang="en-US" sz="2400" b="1" dirty="0">
                <a:solidFill>
                  <a:schemeClr val="tx1">
                    <a:lumMod val="65000"/>
                    <a:lumOff val="35000"/>
                  </a:schemeClr>
                </a:solidFill>
              </a:rPr>
              <a:t>Head of R&amp;D Projects. Processes Department</a:t>
            </a:r>
            <a:endParaRPr lang="es-ES" sz="2400" dirty="0">
              <a:solidFill>
                <a:schemeClr val="tx1">
                  <a:lumMod val="65000"/>
                  <a:lumOff val="35000"/>
                </a:schemeClr>
              </a:solidFill>
            </a:endParaRPr>
          </a:p>
        </p:txBody>
      </p:sp>
      <p:pic>
        <p:nvPicPr>
          <p:cNvPr id="1028" name="Picture 4" descr="CTAEX presenta su nueva imagen corporativa con motivo de su XXV Aniversario">
            <a:extLst>
              <a:ext uri="{FF2B5EF4-FFF2-40B4-BE49-F238E27FC236}">
                <a16:creationId xmlns:a16="http://schemas.microsoft.com/office/drawing/2014/main" id="{13978432-0A19-49F4-AE99-A452F6B78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547" y="788895"/>
            <a:ext cx="2481078" cy="207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78315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3153AF16-29A7-4A54-A2FB-ECD82A804F41}"/>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DD18180C-4464-4491-A1BF-E7233801B8BE}"/>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400" b="1" dirty="0">
                <a:solidFill>
                  <a:schemeClr val="tx1">
                    <a:lumMod val="65000"/>
                    <a:lumOff val="35000"/>
                  </a:schemeClr>
                </a:solidFill>
              </a:rPr>
              <a:t>[</a:t>
            </a:r>
            <a:r>
              <a:rPr lang="es-ES" sz="3400" b="1" dirty="0" err="1">
                <a:solidFill>
                  <a:schemeClr val="tx1">
                    <a:lumMod val="65000"/>
                    <a:lumOff val="35000"/>
                  </a:schemeClr>
                </a:solidFill>
              </a:rPr>
              <a:t>End</a:t>
            </a:r>
            <a:r>
              <a:rPr lang="es-ES" sz="3400" b="1" dirty="0">
                <a:solidFill>
                  <a:schemeClr val="tx1">
                    <a:lumMod val="65000"/>
                    <a:lumOff val="35000"/>
                  </a:schemeClr>
                </a:solidFill>
              </a:rPr>
              <a:t> </a:t>
            </a:r>
            <a:r>
              <a:rPr lang="es-ES" sz="3400" b="1" dirty="0" err="1">
                <a:solidFill>
                  <a:schemeClr val="tx1">
                    <a:lumMod val="65000"/>
                    <a:lumOff val="35000"/>
                  </a:schemeClr>
                </a:solidFill>
              </a:rPr>
              <a:t>users</a:t>
            </a:r>
            <a:r>
              <a:rPr lang="es-ES" sz="3400" b="1" dirty="0">
                <a:solidFill>
                  <a:schemeClr val="tx1">
                    <a:lumMod val="65000"/>
                    <a:lumOff val="35000"/>
                  </a:schemeClr>
                </a:solidFill>
              </a:rPr>
              <a:t>]</a:t>
            </a:r>
            <a:endParaRPr lang="es-ES" sz="3400" dirty="0">
              <a:solidFill>
                <a:schemeClr val="tx1">
                  <a:lumMod val="65000"/>
                  <a:lumOff val="35000"/>
                </a:schemeClr>
              </a:solidFill>
            </a:endParaRPr>
          </a:p>
        </p:txBody>
      </p:sp>
      <p:sp>
        <p:nvSpPr>
          <p:cNvPr id="9" name="Zástupný objekt pre obsah 2">
            <a:extLst>
              <a:ext uri="{FF2B5EF4-FFF2-40B4-BE49-F238E27FC236}">
                <a16:creationId xmlns:a16="http://schemas.microsoft.com/office/drawing/2014/main" id="{B22C1D74-2BAC-4DDA-95DE-5D0DEE42E827}"/>
              </a:ext>
            </a:extLst>
          </p:cNvPr>
          <p:cNvSpPr txBox="1">
            <a:spLocks/>
          </p:cNvSpPr>
          <p:nvPr/>
        </p:nvSpPr>
        <p:spPr>
          <a:xfrm>
            <a:off x="1010688" y="967090"/>
            <a:ext cx="9954083" cy="150857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10000"/>
              </a:lnSpc>
              <a:buClr>
                <a:srgbClr val="90C226"/>
              </a:buClr>
              <a:buNone/>
              <a:defRPr/>
            </a:pPr>
            <a:r>
              <a:rPr lang="en-US" sz="1400" dirty="0"/>
              <a:t>Participation in almost all steps of the value chain of several primary sectors gives us an optimal positioning at the Centre of the quadruple helix model of the regional innovation system (science, policy, industry, and society), ensuring a multi-actor approach, bi-directional co-creation and knowledge exchange processes and between the actors in all the activities we carry out.</a:t>
            </a:r>
          </a:p>
          <a:p>
            <a:pPr marL="0" lvl="0" indent="0">
              <a:lnSpc>
                <a:spcPct val="110000"/>
              </a:lnSpc>
              <a:buClr>
                <a:srgbClr val="90C226"/>
              </a:buClr>
              <a:buNone/>
              <a:defRPr/>
            </a:pPr>
            <a:r>
              <a:rPr lang="en-US" sz="1400" dirty="0"/>
              <a:t>The Centre works actively with farmers and other value‑chain actors to ensure the effective adoption of sustainable practices and the integration of crops into </a:t>
            </a:r>
            <a:r>
              <a:rPr lang="en-US" sz="1400" u="sng" dirty="0"/>
              <a:t>local agricultural and industrial systems</a:t>
            </a:r>
            <a:r>
              <a:rPr lang="en-US" sz="1400" dirty="0"/>
              <a:t>. It also leverages its multi‑actor partnerships and advisory networks to disseminate practical innovations and strengthens knowledge exchange through platforms such as the </a:t>
            </a:r>
            <a:r>
              <a:rPr lang="en-US" sz="1400" b="1" dirty="0"/>
              <a:t>Hemp Hub</a:t>
            </a:r>
            <a:r>
              <a:rPr lang="en-US" sz="1400" dirty="0"/>
              <a:t>, of which it is a cofounder, and EIHA (the European Industrial Hemp Association) of which it is a partner, reinforcing its role in supporting the development and consolidation of the value.</a:t>
            </a:r>
          </a:p>
          <a:p>
            <a:pPr marL="0" lvl="0" indent="0">
              <a:lnSpc>
                <a:spcPct val="110000"/>
              </a:lnSpc>
              <a:buClr>
                <a:srgbClr val="90C226"/>
              </a:buClr>
              <a:buNone/>
              <a:defRPr/>
            </a:pPr>
            <a:endParaRPr lang="en-US" sz="1400" dirty="0"/>
          </a:p>
        </p:txBody>
      </p:sp>
      <p:cxnSp>
        <p:nvCxnSpPr>
          <p:cNvPr id="10" name="Conector recto 9">
            <a:extLst>
              <a:ext uri="{FF2B5EF4-FFF2-40B4-BE49-F238E27FC236}">
                <a16:creationId xmlns:a16="http://schemas.microsoft.com/office/drawing/2014/main" id="{AC7A28D4-F32A-4E02-BC11-73A201888A73}"/>
              </a:ext>
            </a:extLst>
          </p:cNvPr>
          <p:cNvCxnSpPr>
            <a:cxnSpLocks/>
          </p:cNvCxnSpPr>
          <p:nvPr/>
        </p:nvCxnSpPr>
        <p:spPr>
          <a:xfrm flipV="1">
            <a:off x="3709378" y="361421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11" name="Título 1">
            <a:extLst>
              <a:ext uri="{FF2B5EF4-FFF2-40B4-BE49-F238E27FC236}">
                <a16:creationId xmlns:a16="http://schemas.microsoft.com/office/drawing/2014/main" id="{752ED885-0C90-4B1E-ABCB-88CE11D85EF5}"/>
              </a:ext>
            </a:extLst>
          </p:cNvPr>
          <p:cNvSpPr txBox="1">
            <a:spLocks/>
          </p:cNvSpPr>
          <p:nvPr/>
        </p:nvSpPr>
        <p:spPr>
          <a:xfrm>
            <a:off x="108271" y="295994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400" b="1" dirty="0">
                <a:solidFill>
                  <a:schemeClr val="tx1">
                    <a:lumMod val="65000"/>
                    <a:lumOff val="35000"/>
                  </a:schemeClr>
                </a:solidFill>
              </a:rPr>
              <a:t>[Networks &amp; </a:t>
            </a:r>
            <a:r>
              <a:rPr lang="es-ES" sz="3400" b="1" dirty="0" err="1">
                <a:solidFill>
                  <a:schemeClr val="tx1">
                    <a:lumMod val="65000"/>
                    <a:lumOff val="35000"/>
                  </a:schemeClr>
                </a:solidFill>
              </a:rPr>
              <a:t>Main</a:t>
            </a:r>
            <a:r>
              <a:rPr lang="es-ES" sz="3400" b="1" dirty="0">
                <a:solidFill>
                  <a:schemeClr val="tx1">
                    <a:lumMod val="65000"/>
                    <a:lumOff val="35000"/>
                  </a:schemeClr>
                </a:solidFill>
              </a:rPr>
              <a:t> </a:t>
            </a:r>
            <a:r>
              <a:rPr lang="es-ES" sz="3400" b="1" dirty="0" err="1">
                <a:solidFill>
                  <a:schemeClr val="tx1">
                    <a:lumMod val="65000"/>
                    <a:lumOff val="35000"/>
                  </a:schemeClr>
                </a:solidFill>
              </a:rPr>
              <a:t>Partners</a:t>
            </a:r>
            <a:r>
              <a:rPr lang="es-ES" sz="3400" b="1" dirty="0">
                <a:solidFill>
                  <a:schemeClr val="tx1">
                    <a:lumMod val="65000"/>
                    <a:lumOff val="35000"/>
                  </a:schemeClr>
                </a:solidFill>
              </a:rPr>
              <a:t>]</a:t>
            </a:r>
            <a:endParaRPr lang="es-ES" sz="3400" dirty="0">
              <a:solidFill>
                <a:schemeClr val="tx1">
                  <a:lumMod val="65000"/>
                  <a:lumOff val="35000"/>
                </a:schemeClr>
              </a:solidFill>
            </a:endParaRPr>
          </a:p>
        </p:txBody>
      </p:sp>
      <p:sp>
        <p:nvSpPr>
          <p:cNvPr id="12" name="Zástupný objekt pre obsah 2">
            <a:extLst>
              <a:ext uri="{FF2B5EF4-FFF2-40B4-BE49-F238E27FC236}">
                <a16:creationId xmlns:a16="http://schemas.microsoft.com/office/drawing/2014/main" id="{200967CA-2804-4B20-AE1A-28B769C7CC65}"/>
              </a:ext>
            </a:extLst>
          </p:cNvPr>
          <p:cNvSpPr txBox="1">
            <a:spLocks/>
          </p:cNvSpPr>
          <p:nvPr/>
        </p:nvSpPr>
        <p:spPr>
          <a:xfrm>
            <a:off x="1010688" y="3990573"/>
            <a:ext cx="9954083" cy="33511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10000"/>
              </a:lnSpc>
              <a:buClr>
                <a:srgbClr val="90C226"/>
              </a:buClr>
              <a:buNone/>
              <a:defRPr/>
            </a:pPr>
            <a:r>
              <a:rPr lang="en-US" sz="1400" b="1" dirty="0"/>
              <a:t>CTAEX</a:t>
            </a:r>
            <a:r>
              <a:rPr lang="en-US" sz="1400" dirty="0"/>
              <a:t> belongs to several Platforms such as </a:t>
            </a:r>
            <a:r>
              <a:rPr lang="en-US" sz="1400" u="sng" dirty="0"/>
              <a:t>Technological Platform on vegetal Biotechnology </a:t>
            </a:r>
            <a:r>
              <a:rPr lang="en-US" sz="1400" dirty="0"/>
              <a:t>(BIOVEGEN), </a:t>
            </a:r>
            <a:r>
              <a:rPr lang="en-US" sz="1400" u="sng" dirty="0"/>
              <a:t>Technological Platform Food for Life Spain </a:t>
            </a:r>
            <a:r>
              <a:rPr lang="en-US" sz="1400" dirty="0"/>
              <a:t>(PTF4L Spain) and </a:t>
            </a:r>
            <a:r>
              <a:rPr lang="en-US" sz="1400" u="sng" dirty="0"/>
              <a:t>Bio-based Industries Consortium </a:t>
            </a:r>
            <a:r>
              <a:rPr lang="en-US" sz="1400" dirty="0"/>
              <a:t>(BIC). Moreover, CTAEX is a founding partner of the </a:t>
            </a:r>
            <a:r>
              <a:rPr lang="en-US" sz="1400" u="sng" dirty="0"/>
              <a:t>Hemp Technology Pole</a:t>
            </a:r>
            <a:r>
              <a:rPr lang="en-US" sz="1400" dirty="0"/>
              <a:t>. CTAEX is part of the 67 </a:t>
            </a:r>
            <a:r>
              <a:rPr lang="en-US" sz="1400" dirty="0" err="1"/>
              <a:t>centres</a:t>
            </a:r>
            <a:r>
              <a:rPr lang="en-US" sz="1400" dirty="0"/>
              <a:t> belonging to </a:t>
            </a:r>
            <a:r>
              <a:rPr lang="en-US" sz="1400" u="sng" dirty="0"/>
              <a:t>FEDIT</a:t>
            </a:r>
            <a:r>
              <a:rPr lang="en-US" sz="1400" dirty="0"/>
              <a:t> (Spanish Federation of Technological </a:t>
            </a:r>
            <a:r>
              <a:rPr lang="en-US" sz="1400" dirty="0" err="1"/>
              <a:t>Centres</a:t>
            </a:r>
            <a:r>
              <a:rPr lang="en-US" sz="1400" dirty="0"/>
              <a:t>) and “</a:t>
            </a:r>
            <a:r>
              <a:rPr lang="en-US" sz="1400" u="sng" dirty="0" err="1"/>
              <a:t>Cooperativas</a:t>
            </a:r>
            <a:r>
              <a:rPr lang="en-US" sz="1400" u="sng" dirty="0"/>
              <a:t> </a:t>
            </a:r>
            <a:r>
              <a:rPr lang="en-US" sz="1400" u="sng" dirty="0" err="1"/>
              <a:t>Agro-alimentarias</a:t>
            </a:r>
            <a:r>
              <a:rPr lang="en-US" sz="1400" u="sng" dirty="0"/>
              <a:t> de </a:t>
            </a:r>
            <a:r>
              <a:rPr lang="en-US" sz="1400" u="sng" dirty="0" err="1"/>
              <a:t>España</a:t>
            </a:r>
            <a:r>
              <a:rPr lang="en-US" sz="1400" dirty="0"/>
              <a:t>” (organisation that represents the agri-food cooperative movement before national and European bodies, institutions and associations related to the agri-food sector and the social economy). </a:t>
            </a:r>
          </a:p>
          <a:p>
            <a:pPr marL="0" lvl="0" indent="0">
              <a:lnSpc>
                <a:spcPct val="110000"/>
              </a:lnSpc>
              <a:buClr>
                <a:srgbClr val="90C226"/>
              </a:buClr>
              <a:buNone/>
              <a:defRPr/>
            </a:pPr>
            <a:r>
              <a:rPr lang="en-US" sz="1400" b="1" dirty="0"/>
              <a:t>CTAEX</a:t>
            </a:r>
            <a:r>
              <a:rPr lang="en-US" sz="1400" dirty="0"/>
              <a:t> is recognized as a </a:t>
            </a:r>
            <a:r>
              <a:rPr lang="en-US" sz="1400" u="sng" dirty="0" err="1"/>
              <a:t>Cervera</a:t>
            </a:r>
            <a:r>
              <a:rPr lang="en-US" sz="1400" u="sng" dirty="0"/>
              <a:t> Excellence Centre </a:t>
            </a:r>
            <a:r>
              <a:rPr lang="en-US" sz="1400" dirty="0"/>
              <a:t>in the priority area of Circular Economy, is member of the National PI+D+I Innovation Support Network.</a:t>
            </a:r>
          </a:p>
          <a:p>
            <a:pPr marL="0" lvl="0" indent="0">
              <a:lnSpc>
                <a:spcPct val="110000"/>
              </a:lnSpc>
              <a:buClr>
                <a:srgbClr val="90C226"/>
              </a:buClr>
              <a:buNone/>
              <a:defRPr/>
            </a:pPr>
            <a:r>
              <a:rPr lang="en-US" sz="1400" dirty="0"/>
              <a:t>The Center </a:t>
            </a:r>
            <a:r>
              <a:rPr lang="en-GB" sz="1400" dirty="0"/>
              <a:t>has been selected as an Advisor Support Service within the European </a:t>
            </a:r>
            <a:r>
              <a:rPr lang="en-GB" sz="1400" u="sng" dirty="0"/>
              <a:t>AKIS Network</a:t>
            </a:r>
            <a:r>
              <a:rPr lang="en-GB" sz="1400" dirty="0"/>
              <a:t>. </a:t>
            </a:r>
            <a:endParaRPr lang="en-US" sz="1400" dirty="0"/>
          </a:p>
        </p:txBody>
      </p:sp>
    </p:spTree>
    <p:extLst>
      <p:ext uri="{BB962C8B-B14F-4D97-AF65-F5344CB8AC3E}">
        <p14:creationId xmlns:p14="http://schemas.microsoft.com/office/powerpoint/2010/main" val="369028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85800" y="2935200"/>
            <a:ext cx="4835669" cy="1246947"/>
            <a:chOff x="0" y="76200"/>
            <a:chExt cx="9671339" cy="2493893"/>
          </a:xfrm>
        </p:grpSpPr>
        <p:sp>
          <p:nvSpPr>
            <p:cNvPr id="5" name="TextBox 5"/>
            <p:cNvSpPr txBox="1"/>
            <p:nvPr/>
          </p:nvSpPr>
          <p:spPr>
            <a:xfrm>
              <a:off x="0" y="76200"/>
              <a:ext cx="9671339" cy="1513233"/>
            </a:xfrm>
            <a:prstGeom prst="rect">
              <a:avLst/>
            </a:prstGeom>
          </p:spPr>
          <p:txBody>
            <a:bodyPr lIns="0" tIns="0" rIns="0" bIns="0" rtlCol="0" anchor="t">
              <a:spAutoFit/>
            </a:bodyPr>
            <a:lstStyle/>
            <a:p>
              <a:pPr>
                <a:lnSpc>
                  <a:spcPts val="5867"/>
                </a:lnSpc>
              </a:pPr>
              <a:r>
                <a:rPr lang="en-US" sz="5334" b="1">
                  <a:solidFill>
                    <a:srgbClr val="000000"/>
                  </a:solidFill>
                  <a:latin typeface="Open Sans Bold"/>
                  <a:ea typeface="Open Sans Bold"/>
                  <a:cs typeface="Open Sans Bold"/>
                  <a:sym typeface="Open Sans Bold"/>
                </a:rPr>
                <a:t>Thank you</a:t>
              </a:r>
              <a:r>
                <a:rPr lang="en-US" sz="5334">
                  <a:solidFill>
                    <a:srgbClr val="000000"/>
                  </a:solidFill>
                  <a:latin typeface="Open Sans"/>
                  <a:ea typeface="Open Sans"/>
                  <a:cs typeface="Open Sans"/>
                  <a:sym typeface="Open Sans"/>
                </a:rPr>
                <a:t> </a:t>
              </a:r>
            </a:p>
          </p:txBody>
        </p:sp>
        <p:sp>
          <p:nvSpPr>
            <p:cNvPr id="6" name="TextBox 6"/>
            <p:cNvSpPr txBox="1"/>
            <p:nvPr/>
          </p:nvSpPr>
          <p:spPr>
            <a:xfrm>
              <a:off x="0" y="2046359"/>
              <a:ext cx="9601053" cy="523734"/>
            </a:xfrm>
            <a:prstGeom prst="rect">
              <a:avLst/>
            </a:prstGeom>
          </p:spPr>
          <p:txBody>
            <a:bodyPr lIns="0" tIns="0" rIns="0" bIns="0" rtlCol="0" anchor="t">
              <a:spAutoFit/>
            </a:bodyPr>
            <a:lstStyle/>
            <a:p>
              <a:pPr>
                <a:lnSpc>
                  <a:spcPts val="2319"/>
                </a:lnSpc>
              </a:pPr>
              <a:endParaRPr sz="1200"/>
            </a:p>
          </p:txBody>
        </p:sp>
      </p:grpSp>
      <p:grpSp>
        <p:nvGrpSpPr>
          <p:cNvPr id="7" name="Group 7"/>
          <p:cNvGrpSpPr/>
          <p:nvPr/>
        </p:nvGrpSpPr>
        <p:grpSpPr>
          <a:xfrm>
            <a:off x="685800" y="3706350"/>
            <a:ext cx="4800526" cy="1981279"/>
            <a:chOff x="0" y="28575"/>
            <a:chExt cx="9601052" cy="3962558"/>
          </a:xfrm>
        </p:grpSpPr>
        <p:sp>
          <p:nvSpPr>
            <p:cNvPr id="8" name="TextBox 8"/>
            <p:cNvSpPr txBox="1"/>
            <p:nvPr/>
          </p:nvSpPr>
          <p:spPr>
            <a:xfrm>
              <a:off x="0" y="28575"/>
              <a:ext cx="6902972" cy="564258"/>
            </a:xfrm>
            <a:prstGeom prst="rect">
              <a:avLst/>
            </a:prstGeom>
          </p:spPr>
          <p:txBody>
            <a:bodyPr lIns="0" tIns="0" rIns="0" bIns="0" rtlCol="0" anchor="t">
              <a:spAutoFit/>
            </a:bodyPr>
            <a:lstStyle/>
            <a:p>
              <a:pPr>
                <a:lnSpc>
                  <a:spcPts val="2200"/>
                </a:lnSpc>
              </a:pPr>
              <a:r>
                <a:rPr lang="en-US" sz="2000">
                  <a:solidFill>
                    <a:srgbClr val="000000"/>
                  </a:solidFill>
                  <a:latin typeface="Open Sans"/>
                  <a:ea typeface="Open Sans"/>
                  <a:cs typeface="Open Sans"/>
                  <a:sym typeface="Open Sans"/>
                </a:rPr>
                <a:t>FOR YOUR ATTENTION</a:t>
              </a:r>
            </a:p>
          </p:txBody>
        </p:sp>
        <p:sp>
          <p:nvSpPr>
            <p:cNvPr id="9" name="TextBox 9"/>
            <p:cNvSpPr txBox="1"/>
            <p:nvPr/>
          </p:nvSpPr>
          <p:spPr>
            <a:xfrm>
              <a:off x="0" y="3467399"/>
              <a:ext cx="9601052" cy="523734"/>
            </a:xfrm>
            <a:prstGeom prst="rect">
              <a:avLst/>
            </a:prstGeom>
          </p:spPr>
          <p:txBody>
            <a:bodyPr lIns="0" tIns="0" rIns="0" bIns="0" rtlCol="0" anchor="t">
              <a:spAutoFit/>
            </a:bodyPr>
            <a:lstStyle/>
            <a:p>
              <a:pPr>
                <a:lnSpc>
                  <a:spcPts val="2319"/>
                </a:lnSpc>
              </a:pPr>
              <a:endParaRPr sz="1200"/>
            </a:p>
          </p:txBody>
        </p:sp>
      </p:grpSp>
      <p:grpSp>
        <p:nvGrpSpPr>
          <p:cNvPr id="14" name="Group 14"/>
          <p:cNvGrpSpPr/>
          <p:nvPr/>
        </p:nvGrpSpPr>
        <p:grpSpPr>
          <a:xfrm>
            <a:off x="1212978" y="4245333"/>
            <a:ext cx="4027701" cy="477389"/>
            <a:chOff x="0" y="0"/>
            <a:chExt cx="1591190" cy="188598"/>
          </a:xfrm>
        </p:grpSpPr>
        <p:sp>
          <p:nvSpPr>
            <p:cNvPr id="15" name="Freeform 15"/>
            <p:cNvSpPr/>
            <p:nvPr/>
          </p:nvSpPr>
          <p:spPr>
            <a:xfrm>
              <a:off x="0" y="0"/>
              <a:ext cx="1591190" cy="188598"/>
            </a:xfrm>
            <a:custGeom>
              <a:avLst/>
              <a:gdLst/>
              <a:ahLst/>
              <a:cxnLst/>
              <a:rect l="l" t="t" r="r" b="b"/>
              <a:pathLst>
                <a:path w="1591190" h="188598">
                  <a:moveTo>
                    <a:pt x="94299" y="0"/>
                  </a:moveTo>
                  <a:lnTo>
                    <a:pt x="1496891" y="0"/>
                  </a:lnTo>
                  <a:cubicBezTo>
                    <a:pt x="1521901" y="0"/>
                    <a:pt x="1545886" y="9935"/>
                    <a:pt x="1563571" y="27620"/>
                  </a:cubicBezTo>
                  <a:cubicBezTo>
                    <a:pt x="1581255" y="45304"/>
                    <a:pt x="1591190" y="69289"/>
                    <a:pt x="1591190" y="94299"/>
                  </a:cubicBezTo>
                  <a:lnTo>
                    <a:pt x="1591190" y="94299"/>
                  </a:lnTo>
                  <a:cubicBezTo>
                    <a:pt x="1591190" y="119309"/>
                    <a:pt x="1581255" y="143294"/>
                    <a:pt x="1563571" y="160978"/>
                  </a:cubicBezTo>
                  <a:cubicBezTo>
                    <a:pt x="1545886" y="178663"/>
                    <a:pt x="1521901" y="188598"/>
                    <a:pt x="1496891" y="188598"/>
                  </a:cubicBezTo>
                  <a:lnTo>
                    <a:pt x="94299" y="188598"/>
                  </a:lnTo>
                  <a:cubicBezTo>
                    <a:pt x="69289" y="188598"/>
                    <a:pt x="45304" y="178663"/>
                    <a:pt x="27620" y="160978"/>
                  </a:cubicBezTo>
                  <a:cubicBezTo>
                    <a:pt x="9935" y="143294"/>
                    <a:pt x="0" y="119309"/>
                    <a:pt x="0" y="94299"/>
                  </a:cubicBezTo>
                  <a:lnTo>
                    <a:pt x="0" y="94299"/>
                  </a:lnTo>
                  <a:cubicBezTo>
                    <a:pt x="0" y="69289"/>
                    <a:pt x="9935" y="45304"/>
                    <a:pt x="27620" y="27620"/>
                  </a:cubicBezTo>
                  <a:cubicBezTo>
                    <a:pt x="45304" y="9935"/>
                    <a:pt x="69289" y="0"/>
                    <a:pt x="94299" y="0"/>
                  </a:cubicBezTo>
                  <a:close/>
                </a:path>
              </a:pathLst>
            </a:custGeom>
            <a:solidFill>
              <a:srgbClr val="909CA4"/>
            </a:solidFill>
          </p:spPr>
          <p:txBody>
            <a:bodyPr/>
            <a:lstStyle/>
            <a:p>
              <a:endParaRPr lang="es-ES"/>
            </a:p>
          </p:txBody>
        </p:sp>
        <p:sp>
          <p:nvSpPr>
            <p:cNvPr id="16" name="TextBox 16"/>
            <p:cNvSpPr txBox="1"/>
            <p:nvPr/>
          </p:nvSpPr>
          <p:spPr>
            <a:xfrm>
              <a:off x="0" y="-38100"/>
              <a:ext cx="1591190" cy="226698"/>
            </a:xfrm>
            <a:prstGeom prst="rect">
              <a:avLst/>
            </a:prstGeom>
          </p:spPr>
          <p:txBody>
            <a:bodyPr lIns="33867" tIns="33867" rIns="33867" bIns="33867" rtlCol="0" anchor="ctr"/>
            <a:lstStyle/>
            <a:p>
              <a:pPr>
                <a:lnSpc>
                  <a:spcPts val="1773"/>
                </a:lnSpc>
                <a:spcBef>
                  <a:spcPct val="0"/>
                </a:spcBef>
              </a:pPr>
              <a:r>
                <a:rPr lang="en-US" sz="1266" dirty="0">
                  <a:solidFill>
                    <a:srgbClr val="FFFFFF"/>
                  </a:solidFill>
                  <a:latin typeface="Canva Sans"/>
                  <a:ea typeface="Canva Sans"/>
                  <a:cs typeface="Canva Sans"/>
                  <a:sym typeface="Canva Sans"/>
                </a:rPr>
                <a:t>  +34 639367092</a:t>
              </a:r>
            </a:p>
          </p:txBody>
        </p:sp>
      </p:grpSp>
      <p:grpSp>
        <p:nvGrpSpPr>
          <p:cNvPr id="17" name="Group 17"/>
          <p:cNvGrpSpPr/>
          <p:nvPr/>
        </p:nvGrpSpPr>
        <p:grpSpPr>
          <a:xfrm>
            <a:off x="1212978" y="4810931"/>
            <a:ext cx="4027701" cy="573830"/>
            <a:chOff x="0" y="-38100"/>
            <a:chExt cx="1591190" cy="226698"/>
          </a:xfrm>
        </p:grpSpPr>
        <p:sp>
          <p:nvSpPr>
            <p:cNvPr id="18" name="Freeform 18"/>
            <p:cNvSpPr/>
            <p:nvPr/>
          </p:nvSpPr>
          <p:spPr>
            <a:xfrm>
              <a:off x="0" y="0"/>
              <a:ext cx="1591190" cy="188598"/>
            </a:xfrm>
            <a:custGeom>
              <a:avLst/>
              <a:gdLst/>
              <a:ahLst/>
              <a:cxnLst/>
              <a:rect l="l" t="t" r="r" b="b"/>
              <a:pathLst>
                <a:path w="1591190" h="188598">
                  <a:moveTo>
                    <a:pt x="94299" y="0"/>
                  </a:moveTo>
                  <a:lnTo>
                    <a:pt x="1496891" y="0"/>
                  </a:lnTo>
                  <a:cubicBezTo>
                    <a:pt x="1521901" y="0"/>
                    <a:pt x="1545886" y="9935"/>
                    <a:pt x="1563571" y="27620"/>
                  </a:cubicBezTo>
                  <a:cubicBezTo>
                    <a:pt x="1581255" y="45304"/>
                    <a:pt x="1591190" y="69289"/>
                    <a:pt x="1591190" y="94299"/>
                  </a:cubicBezTo>
                  <a:lnTo>
                    <a:pt x="1591190" y="94299"/>
                  </a:lnTo>
                  <a:cubicBezTo>
                    <a:pt x="1591190" y="119309"/>
                    <a:pt x="1581255" y="143294"/>
                    <a:pt x="1563571" y="160978"/>
                  </a:cubicBezTo>
                  <a:cubicBezTo>
                    <a:pt x="1545886" y="178663"/>
                    <a:pt x="1521901" y="188598"/>
                    <a:pt x="1496891" y="188598"/>
                  </a:cubicBezTo>
                  <a:lnTo>
                    <a:pt x="94299" y="188598"/>
                  </a:lnTo>
                  <a:cubicBezTo>
                    <a:pt x="69289" y="188598"/>
                    <a:pt x="45304" y="178663"/>
                    <a:pt x="27620" y="160978"/>
                  </a:cubicBezTo>
                  <a:cubicBezTo>
                    <a:pt x="9935" y="143294"/>
                    <a:pt x="0" y="119309"/>
                    <a:pt x="0" y="94299"/>
                  </a:cubicBezTo>
                  <a:lnTo>
                    <a:pt x="0" y="94299"/>
                  </a:lnTo>
                  <a:cubicBezTo>
                    <a:pt x="0" y="69289"/>
                    <a:pt x="9935" y="45304"/>
                    <a:pt x="27620" y="27620"/>
                  </a:cubicBezTo>
                  <a:cubicBezTo>
                    <a:pt x="45304" y="9935"/>
                    <a:pt x="69289" y="0"/>
                    <a:pt x="94299" y="0"/>
                  </a:cubicBezTo>
                  <a:close/>
                </a:path>
              </a:pathLst>
            </a:custGeom>
            <a:solidFill>
              <a:srgbClr val="909CA4"/>
            </a:solidFill>
          </p:spPr>
          <p:txBody>
            <a:bodyPr/>
            <a:lstStyle/>
            <a:p>
              <a:endParaRPr lang="es-ES"/>
            </a:p>
          </p:txBody>
        </p:sp>
        <p:sp>
          <p:nvSpPr>
            <p:cNvPr id="19" name="TextBox 19"/>
            <p:cNvSpPr txBox="1"/>
            <p:nvPr/>
          </p:nvSpPr>
          <p:spPr>
            <a:xfrm>
              <a:off x="45152" y="-38100"/>
              <a:ext cx="1546038" cy="226698"/>
            </a:xfrm>
            <a:prstGeom prst="rect">
              <a:avLst/>
            </a:prstGeom>
          </p:spPr>
          <p:txBody>
            <a:bodyPr lIns="33867" tIns="33867" rIns="33867" bIns="33867" rtlCol="0" anchor="ctr"/>
            <a:lstStyle/>
            <a:p>
              <a:pPr>
                <a:lnSpc>
                  <a:spcPts val="1773"/>
                </a:lnSpc>
                <a:spcBef>
                  <a:spcPct val="0"/>
                </a:spcBef>
              </a:pPr>
              <a:r>
                <a:rPr lang="en-US" sz="1266" dirty="0">
                  <a:solidFill>
                    <a:srgbClr val="FFFFFF"/>
                  </a:solidFill>
                  <a:latin typeface="Canva Sans"/>
                  <a:ea typeface="Canva Sans"/>
                  <a:cs typeface="Canva Sans"/>
                  <a:sym typeface="Canva Sans"/>
                  <a:hlinkClick r:id="rId2"/>
                </a:rPr>
                <a:t>lmoreno@ctaex.com</a:t>
              </a:r>
              <a:r>
                <a:rPr lang="en-US" sz="1266" dirty="0">
                  <a:solidFill>
                    <a:srgbClr val="FFFFFF"/>
                  </a:solidFill>
                  <a:latin typeface="Canva Sans"/>
                  <a:ea typeface="Canva Sans"/>
                  <a:cs typeface="Canva Sans"/>
                  <a:sym typeface="Canva Sans"/>
                </a:rPr>
                <a:t> </a:t>
              </a:r>
            </a:p>
          </p:txBody>
        </p:sp>
      </p:grpSp>
      <p:grpSp>
        <p:nvGrpSpPr>
          <p:cNvPr id="20" name="Group 20"/>
          <p:cNvGrpSpPr/>
          <p:nvPr/>
        </p:nvGrpSpPr>
        <p:grpSpPr>
          <a:xfrm>
            <a:off x="1212978" y="5472970"/>
            <a:ext cx="4027701" cy="573830"/>
            <a:chOff x="0" y="-38100"/>
            <a:chExt cx="1591190" cy="226698"/>
          </a:xfrm>
        </p:grpSpPr>
        <p:sp>
          <p:nvSpPr>
            <p:cNvPr id="21" name="Freeform 21"/>
            <p:cNvSpPr/>
            <p:nvPr/>
          </p:nvSpPr>
          <p:spPr>
            <a:xfrm>
              <a:off x="0" y="0"/>
              <a:ext cx="1591190" cy="188598"/>
            </a:xfrm>
            <a:custGeom>
              <a:avLst/>
              <a:gdLst/>
              <a:ahLst/>
              <a:cxnLst/>
              <a:rect l="l" t="t" r="r" b="b"/>
              <a:pathLst>
                <a:path w="1591190" h="188598">
                  <a:moveTo>
                    <a:pt x="94299" y="0"/>
                  </a:moveTo>
                  <a:lnTo>
                    <a:pt x="1496891" y="0"/>
                  </a:lnTo>
                  <a:cubicBezTo>
                    <a:pt x="1521901" y="0"/>
                    <a:pt x="1545886" y="9935"/>
                    <a:pt x="1563571" y="27620"/>
                  </a:cubicBezTo>
                  <a:cubicBezTo>
                    <a:pt x="1581255" y="45304"/>
                    <a:pt x="1591190" y="69289"/>
                    <a:pt x="1591190" y="94299"/>
                  </a:cubicBezTo>
                  <a:lnTo>
                    <a:pt x="1591190" y="94299"/>
                  </a:lnTo>
                  <a:cubicBezTo>
                    <a:pt x="1591190" y="119309"/>
                    <a:pt x="1581255" y="143294"/>
                    <a:pt x="1563571" y="160978"/>
                  </a:cubicBezTo>
                  <a:cubicBezTo>
                    <a:pt x="1545886" y="178663"/>
                    <a:pt x="1521901" y="188598"/>
                    <a:pt x="1496891" y="188598"/>
                  </a:cubicBezTo>
                  <a:lnTo>
                    <a:pt x="94299" y="188598"/>
                  </a:lnTo>
                  <a:cubicBezTo>
                    <a:pt x="69289" y="188598"/>
                    <a:pt x="45304" y="178663"/>
                    <a:pt x="27620" y="160978"/>
                  </a:cubicBezTo>
                  <a:cubicBezTo>
                    <a:pt x="9935" y="143294"/>
                    <a:pt x="0" y="119309"/>
                    <a:pt x="0" y="94299"/>
                  </a:cubicBezTo>
                  <a:lnTo>
                    <a:pt x="0" y="94299"/>
                  </a:lnTo>
                  <a:cubicBezTo>
                    <a:pt x="0" y="69289"/>
                    <a:pt x="9935" y="45304"/>
                    <a:pt x="27620" y="27620"/>
                  </a:cubicBezTo>
                  <a:cubicBezTo>
                    <a:pt x="45304" y="9935"/>
                    <a:pt x="69289" y="0"/>
                    <a:pt x="94299" y="0"/>
                  </a:cubicBezTo>
                  <a:close/>
                </a:path>
              </a:pathLst>
            </a:custGeom>
            <a:solidFill>
              <a:srgbClr val="909CA4"/>
            </a:solidFill>
          </p:spPr>
          <p:txBody>
            <a:bodyPr/>
            <a:lstStyle/>
            <a:p>
              <a:endParaRPr lang="es-ES"/>
            </a:p>
          </p:txBody>
        </p:sp>
        <p:sp>
          <p:nvSpPr>
            <p:cNvPr id="22" name="TextBox 22"/>
            <p:cNvSpPr txBox="1"/>
            <p:nvPr/>
          </p:nvSpPr>
          <p:spPr>
            <a:xfrm>
              <a:off x="45152" y="-38100"/>
              <a:ext cx="1546038" cy="226698"/>
            </a:xfrm>
            <a:prstGeom prst="rect">
              <a:avLst/>
            </a:prstGeom>
          </p:spPr>
          <p:txBody>
            <a:bodyPr lIns="33867" tIns="33867" rIns="33867" bIns="33867" rtlCol="0" anchor="ctr"/>
            <a:lstStyle/>
            <a:p>
              <a:pPr>
                <a:lnSpc>
                  <a:spcPts val="1773"/>
                </a:lnSpc>
                <a:spcBef>
                  <a:spcPct val="0"/>
                </a:spcBef>
              </a:pPr>
              <a:r>
                <a:rPr lang="en-US" sz="1266" dirty="0">
                  <a:solidFill>
                    <a:srgbClr val="FFFFFF"/>
                  </a:solidFill>
                  <a:latin typeface="Canva Sans"/>
                  <a:ea typeface="Canva Sans"/>
                  <a:cs typeface="Canva Sans"/>
                  <a:sym typeface="Canva Sans"/>
                  <a:hlinkClick r:id="rId3"/>
                </a:rPr>
                <a:t>https://ctaex.com/</a:t>
              </a:r>
              <a:r>
                <a:rPr lang="en-US" sz="1266" dirty="0">
                  <a:solidFill>
                    <a:srgbClr val="FFFFFF"/>
                  </a:solidFill>
                  <a:latin typeface="Canva Sans"/>
                  <a:ea typeface="Canva Sans"/>
                  <a:cs typeface="Canva Sans"/>
                  <a:sym typeface="Canva Sans"/>
                </a:rPr>
                <a:t> </a:t>
              </a:r>
            </a:p>
          </p:txBody>
        </p:sp>
      </p:grpSp>
      <p:sp>
        <p:nvSpPr>
          <p:cNvPr id="23" name="Freeform 23"/>
          <p:cNvSpPr/>
          <p:nvPr/>
        </p:nvSpPr>
        <p:spPr>
          <a:xfrm>
            <a:off x="685800" y="4189519"/>
            <a:ext cx="461377" cy="461377"/>
          </a:xfrm>
          <a:custGeom>
            <a:avLst/>
            <a:gdLst/>
            <a:ahLst/>
            <a:cxnLst/>
            <a:rect l="l" t="t" r="r" b="b"/>
            <a:pathLst>
              <a:path w="692065" h="692065">
                <a:moveTo>
                  <a:pt x="0" y="0"/>
                </a:moveTo>
                <a:lnTo>
                  <a:pt x="692065" y="0"/>
                </a:lnTo>
                <a:lnTo>
                  <a:pt x="692065" y="692065"/>
                </a:lnTo>
                <a:lnTo>
                  <a:pt x="0" y="6920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sp>
        <p:nvSpPr>
          <p:cNvPr id="24" name="Freeform 24"/>
          <p:cNvSpPr/>
          <p:nvPr/>
        </p:nvSpPr>
        <p:spPr>
          <a:xfrm>
            <a:off x="685800" y="4877981"/>
            <a:ext cx="470867" cy="470867"/>
          </a:xfrm>
          <a:custGeom>
            <a:avLst/>
            <a:gdLst/>
            <a:ahLst/>
            <a:cxnLst/>
            <a:rect l="l" t="t" r="r" b="b"/>
            <a:pathLst>
              <a:path w="706300" h="706300">
                <a:moveTo>
                  <a:pt x="0" y="0"/>
                </a:moveTo>
                <a:lnTo>
                  <a:pt x="706300" y="0"/>
                </a:lnTo>
                <a:lnTo>
                  <a:pt x="706300" y="706300"/>
                </a:lnTo>
                <a:lnTo>
                  <a:pt x="0" y="7063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ES"/>
          </a:p>
        </p:txBody>
      </p:sp>
      <p:sp>
        <p:nvSpPr>
          <p:cNvPr id="25" name="Freeform 25"/>
          <p:cNvSpPr/>
          <p:nvPr/>
        </p:nvSpPr>
        <p:spPr>
          <a:xfrm>
            <a:off x="685800" y="5575933"/>
            <a:ext cx="470867" cy="470867"/>
          </a:xfrm>
          <a:custGeom>
            <a:avLst/>
            <a:gdLst/>
            <a:ahLst/>
            <a:cxnLst/>
            <a:rect l="l" t="t" r="r" b="b"/>
            <a:pathLst>
              <a:path w="706300" h="706300">
                <a:moveTo>
                  <a:pt x="0" y="0"/>
                </a:moveTo>
                <a:lnTo>
                  <a:pt x="706300" y="0"/>
                </a:lnTo>
                <a:lnTo>
                  <a:pt x="706300" y="706300"/>
                </a:lnTo>
                <a:lnTo>
                  <a:pt x="0" y="7063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ES"/>
          </a:p>
        </p:txBody>
      </p:sp>
      <p:pic>
        <p:nvPicPr>
          <p:cNvPr id="1026" name="Picture 2" descr="Fundecyt PCTEX - .::FUNDECYT PARQUE CIENTÍFICO Y TECNOLÓGICO DE EXTREMADURA  ::.">
            <a:extLst>
              <a:ext uri="{FF2B5EF4-FFF2-40B4-BE49-F238E27FC236}">
                <a16:creationId xmlns:a16="http://schemas.microsoft.com/office/drawing/2014/main" id="{E07D21F0-A126-42F5-BB39-A1B01BB0B0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599" y="977128"/>
            <a:ext cx="3241344" cy="100289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TAEX presenta su nueva imagen corporativa con motivo de su XXV Aniversario">
            <a:extLst>
              <a:ext uri="{FF2B5EF4-FFF2-40B4-BE49-F238E27FC236}">
                <a16:creationId xmlns:a16="http://schemas.microsoft.com/office/drawing/2014/main" id="{7A8E1091-D0F1-4525-869C-4DFE7227B4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85358" y="518017"/>
            <a:ext cx="2110642" cy="1761247"/>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37F36A6-A859-4274-8ECF-8FAED899D7B4}"/>
              </a:ext>
            </a:extLst>
          </p:cNvPr>
          <p:cNvPicPr>
            <a:picLocks noChangeAspect="1"/>
          </p:cNvPicPr>
          <p:nvPr/>
        </p:nvPicPr>
        <p:blipFill rotWithShape="1">
          <a:blip r:embed="rId12"/>
          <a:srcRect t="8543" r="27650"/>
          <a:stretch/>
        </p:blipFill>
        <p:spPr>
          <a:xfrm>
            <a:off x="6096001" y="0"/>
            <a:ext cx="6095999" cy="6857005"/>
          </a:xfrm>
          <a:prstGeom prst="rect">
            <a:avLst/>
          </a:prstGeom>
        </p:spPr>
      </p:pic>
      <p:sp>
        <p:nvSpPr>
          <p:cNvPr id="12" name="CuadroTexto 11">
            <a:extLst>
              <a:ext uri="{FF2B5EF4-FFF2-40B4-BE49-F238E27FC236}">
                <a16:creationId xmlns:a16="http://schemas.microsoft.com/office/drawing/2014/main" id="{CBC8DAA2-B7F4-4C8F-BC9C-63BD76E12082}"/>
              </a:ext>
            </a:extLst>
          </p:cNvPr>
          <p:cNvSpPr txBox="1"/>
          <p:nvPr/>
        </p:nvSpPr>
        <p:spPr>
          <a:xfrm>
            <a:off x="9941029" y="4877981"/>
            <a:ext cx="1638325" cy="420564"/>
          </a:xfrm>
          <a:prstGeom prst="rect">
            <a:avLst/>
          </a:prstGeom>
          <a:noFill/>
        </p:spPr>
        <p:txBody>
          <a:bodyPr wrap="square" rtlCol="0">
            <a:spAutoFit/>
          </a:bodyPr>
          <a:lstStyle/>
          <a:p>
            <a:pPr algn="ctr"/>
            <a:r>
              <a:rPr lang="es-ES" sz="2133" dirty="0">
                <a:solidFill>
                  <a:schemeClr val="bg1"/>
                </a:solidFill>
                <a:hlinkClick r:id="rId13"/>
              </a:rPr>
              <a:t>CTAEX</a:t>
            </a:r>
            <a:endParaRPr lang="es-ES" sz="2133" dirty="0">
              <a:solidFill>
                <a:schemeClr val="bg1"/>
              </a:solidFill>
            </a:endParaRPr>
          </a:p>
        </p:txBody>
      </p:sp>
      <p:pic>
        <p:nvPicPr>
          <p:cNvPr id="13" name="Imagen 12">
            <a:extLst>
              <a:ext uri="{FF2B5EF4-FFF2-40B4-BE49-F238E27FC236}">
                <a16:creationId xmlns:a16="http://schemas.microsoft.com/office/drawing/2014/main" id="{B854DC47-5F05-47E2-B06B-5FECE2337A5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80013" y="4245333"/>
            <a:ext cx="684719" cy="684719"/>
          </a:xfrm>
          <a:prstGeom prst="rect">
            <a:avLst/>
          </a:prstGeom>
        </p:spPr>
      </p:pic>
      <p:pic>
        <p:nvPicPr>
          <p:cNvPr id="10" name="Picture 2" descr="https://media.licdn.com/dms/image/v2/C4D03AQFxXV8UX834fQ/profile-displayphoto-shrink_800_800/profile-displayphoto-shrink_800_800/0/1623993906052?e=1772064000&amp;v=beta&amp;t=82udpeOKXU7TOAIGS8Jlwgai6OVuJyL5HqlrEIl2xkc">
            <a:extLst>
              <a:ext uri="{FF2B5EF4-FFF2-40B4-BE49-F238E27FC236}">
                <a16:creationId xmlns:a16="http://schemas.microsoft.com/office/drawing/2014/main" id="{16E94018-4471-4993-A1E9-98AB44B4A7E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19277" y="1078173"/>
            <a:ext cx="1388197" cy="138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425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id="{356DB081-DA99-462B-82F1-FFA29278DA00}"/>
              </a:ext>
            </a:extLst>
          </p:cNvPr>
          <p:cNvSpPr txBox="1">
            <a:spLocks/>
          </p:cNvSpPr>
          <p:nvPr/>
        </p:nvSpPr>
        <p:spPr>
          <a:xfrm>
            <a:off x="7297271" y="3868278"/>
            <a:ext cx="3911252" cy="36306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s-ES" b="1" cap="all" dirty="0">
                <a:solidFill>
                  <a:srgbClr val="C7D41E"/>
                </a:solidFill>
              </a:rPr>
              <a:t>OPE-SECTI </a:t>
            </a:r>
            <a:r>
              <a:rPr lang="es-ES" b="1" cap="all" dirty="0" err="1">
                <a:solidFill>
                  <a:srgbClr val="C7D41E"/>
                </a:solidFill>
              </a:rPr>
              <a:t>Contact</a:t>
            </a:r>
            <a:endParaRPr lang="es-ES" dirty="0">
              <a:solidFill>
                <a:srgbClr val="C7D41E"/>
              </a:solidFill>
            </a:endParaRPr>
          </a:p>
        </p:txBody>
      </p:sp>
      <p:cxnSp>
        <p:nvCxnSpPr>
          <p:cNvPr id="8" name="Conector recto 7">
            <a:extLst>
              <a:ext uri="{FF2B5EF4-FFF2-40B4-BE49-F238E27FC236}">
                <a16:creationId xmlns:a16="http://schemas.microsoft.com/office/drawing/2014/main" id="{B859D69B-5842-4998-B289-1078A936D9A9}"/>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9" name="Título 1">
            <a:extLst>
              <a:ext uri="{FF2B5EF4-FFF2-40B4-BE49-F238E27FC236}">
                <a16:creationId xmlns:a16="http://schemas.microsoft.com/office/drawing/2014/main" id="{58A049B3-A00F-4FE3-961E-03139F35647C}"/>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400" b="1" dirty="0" err="1">
                <a:solidFill>
                  <a:schemeClr val="tx1">
                    <a:lumMod val="65000"/>
                    <a:lumOff val="35000"/>
                  </a:schemeClr>
                </a:solidFill>
              </a:rPr>
              <a:t>Contact</a:t>
            </a:r>
            <a:r>
              <a:rPr lang="es-ES" sz="3400" b="1" dirty="0">
                <a:solidFill>
                  <a:schemeClr val="tx1">
                    <a:lumMod val="65000"/>
                    <a:lumOff val="35000"/>
                  </a:schemeClr>
                </a:solidFill>
              </a:rPr>
              <a:t> </a:t>
            </a:r>
            <a:r>
              <a:rPr lang="es-ES" sz="3400" b="1" dirty="0" err="1">
                <a:solidFill>
                  <a:schemeClr val="tx1">
                    <a:lumMod val="65000"/>
                    <a:lumOff val="35000"/>
                  </a:schemeClr>
                </a:solidFill>
              </a:rPr>
              <a:t>details</a:t>
            </a:r>
            <a:endParaRPr lang="es-ES" sz="3400" dirty="0">
              <a:solidFill>
                <a:schemeClr val="tx1">
                  <a:lumMod val="65000"/>
                  <a:lumOff val="35000"/>
                </a:schemeClr>
              </a:solidFill>
            </a:endParaRPr>
          </a:p>
        </p:txBody>
      </p:sp>
      <p:sp>
        <p:nvSpPr>
          <p:cNvPr id="11" name="CuadroTexto 10">
            <a:extLst>
              <a:ext uri="{FF2B5EF4-FFF2-40B4-BE49-F238E27FC236}">
                <a16:creationId xmlns:a16="http://schemas.microsoft.com/office/drawing/2014/main" id="{AC842B69-1F27-46F1-AA3F-FF20464FFA48}"/>
              </a:ext>
            </a:extLst>
          </p:cNvPr>
          <p:cNvSpPr txBox="1"/>
          <p:nvPr/>
        </p:nvSpPr>
        <p:spPr>
          <a:xfrm>
            <a:off x="708212" y="4914661"/>
            <a:ext cx="3379694" cy="369332"/>
          </a:xfrm>
          <a:prstGeom prst="rect">
            <a:avLst/>
          </a:prstGeom>
          <a:noFill/>
        </p:spPr>
        <p:txBody>
          <a:bodyPr wrap="square" rtlCol="0">
            <a:spAutoFit/>
          </a:bodyPr>
          <a:lstStyle/>
          <a:p>
            <a:r>
              <a:rPr lang="es-ES" dirty="0">
                <a:solidFill>
                  <a:schemeClr val="tx1">
                    <a:lumMod val="50000"/>
                    <a:lumOff val="50000"/>
                  </a:schemeClr>
                </a:solidFill>
              </a:rPr>
              <a:t>CTAEX</a:t>
            </a:r>
          </a:p>
        </p:txBody>
      </p:sp>
      <p:sp>
        <p:nvSpPr>
          <p:cNvPr id="13" name="CuadroTexto 12">
            <a:extLst>
              <a:ext uri="{FF2B5EF4-FFF2-40B4-BE49-F238E27FC236}">
                <a16:creationId xmlns:a16="http://schemas.microsoft.com/office/drawing/2014/main" id="{C3E28427-B699-4969-AD03-1506E17CD6D2}"/>
              </a:ext>
            </a:extLst>
          </p:cNvPr>
          <p:cNvSpPr txBox="1"/>
          <p:nvPr/>
        </p:nvSpPr>
        <p:spPr>
          <a:xfrm>
            <a:off x="708212" y="5301923"/>
            <a:ext cx="3379694" cy="326371"/>
          </a:xfrm>
          <a:prstGeom prst="rect">
            <a:avLst/>
          </a:prstGeom>
          <a:noFill/>
        </p:spPr>
        <p:txBody>
          <a:bodyPr wrap="square" rtlCol="0">
            <a:spAutoFit/>
          </a:bodyPr>
          <a:lstStyle/>
          <a:p>
            <a:pPr>
              <a:lnSpc>
                <a:spcPts val="1773"/>
              </a:lnSpc>
              <a:spcBef>
                <a:spcPct val="0"/>
              </a:spcBef>
            </a:pPr>
            <a:r>
              <a:rPr lang="en-US" dirty="0">
                <a:solidFill>
                  <a:srgbClr val="FFFFFF"/>
                </a:solidFill>
                <a:latin typeface="Canva Sans"/>
                <a:ea typeface="Canva Sans"/>
                <a:cs typeface="Canva Sans"/>
                <a:sym typeface="Canva Sans"/>
                <a:hlinkClick r:id="rId2"/>
              </a:rPr>
              <a:t>lmoreno@ctaex.com</a:t>
            </a:r>
            <a:r>
              <a:rPr lang="en-US" dirty="0">
                <a:solidFill>
                  <a:srgbClr val="FFFFFF"/>
                </a:solidFill>
                <a:latin typeface="Canva Sans"/>
                <a:ea typeface="Canva Sans"/>
                <a:cs typeface="Canva Sans"/>
                <a:sym typeface="Canva Sans"/>
              </a:rPr>
              <a:t> </a:t>
            </a:r>
          </a:p>
        </p:txBody>
      </p:sp>
      <p:sp>
        <p:nvSpPr>
          <p:cNvPr id="14" name="Rectángulo 13">
            <a:extLst>
              <a:ext uri="{FF2B5EF4-FFF2-40B4-BE49-F238E27FC236}">
                <a16:creationId xmlns:a16="http://schemas.microsoft.com/office/drawing/2014/main" id="{1CA73E20-2679-4410-A836-BFD56E7D491C}"/>
              </a:ext>
            </a:extLst>
          </p:cNvPr>
          <p:cNvSpPr/>
          <p:nvPr/>
        </p:nvSpPr>
        <p:spPr>
          <a:xfrm>
            <a:off x="7270376" y="4240307"/>
            <a:ext cx="3980330" cy="1628844"/>
          </a:xfrm>
          <a:prstGeom prst="rect">
            <a:avLst/>
          </a:prstGeom>
          <a:solidFill>
            <a:srgbClr val="C7D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CuadroTexto 14">
            <a:extLst>
              <a:ext uri="{FF2B5EF4-FFF2-40B4-BE49-F238E27FC236}">
                <a16:creationId xmlns:a16="http://schemas.microsoft.com/office/drawing/2014/main" id="{07A6E36B-3685-4EAE-AE1C-CC8386E3ABDA}"/>
              </a:ext>
            </a:extLst>
          </p:cNvPr>
          <p:cNvSpPr txBox="1"/>
          <p:nvPr/>
        </p:nvSpPr>
        <p:spPr>
          <a:xfrm>
            <a:off x="7476565" y="4545329"/>
            <a:ext cx="3379694" cy="369332"/>
          </a:xfrm>
          <a:prstGeom prst="rect">
            <a:avLst/>
          </a:prstGeom>
          <a:noFill/>
        </p:spPr>
        <p:txBody>
          <a:bodyPr wrap="square" rtlCol="0">
            <a:spAutoFit/>
          </a:bodyPr>
          <a:lstStyle/>
          <a:p>
            <a:r>
              <a:rPr lang="es-ES" dirty="0">
                <a:solidFill>
                  <a:schemeClr val="bg1">
                    <a:lumMod val="95000"/>
                  </a:schemeClr>
                </a:solidFill>
              </a:rPr>
              <a:t>Carlos Cabo Domínguez	</a:t>
            </a:r>
          </a:p>
        </p:txBody>
      </p:sp>
      <p:sp>
        <p:nvSpPr>
          <p:cNvPr id="16" name="CuadroTexto 15">
            <a:extLst>
              <a:ext uri="{FF2B5EF4-FFF2-40B4-BE49-F238E27FC236}">
                <a16:creationId xmlns:a16="http://schemas.microsoft.com/office/drawing/2014/main" id="{41115A04-98DA-4417-B380-1BB95D18533C}"/>
              </a:ext>
            </a:extLst>
          </p:cNvPr>
          <p:cNvSpPr txBox="1"/>
          <p:nvPr/>
        </p:nvSpPr>
        <p:spPr>
          <a:xfrm>
            <a:off x="7476565" y="4914661"/>
            <a:ext cx="3379694" cy="369332"/>
          </a:xfrm>
          <a:prstGeom prst="rect">
            <a:avLst/>
          </a:prstGeom>
          <a:noFill/>
        </p:spPr>
        <p:txBody>
          <a:bodyPr wrap="square" rtlCol="0">
            <a:spAutoFit/>
          </a:bodyPr>
          <a:lstStyle/>
          <a:p>
            <a:r>
              <a:rPr lang="es-ES" dirty="0">
                <a:solidFill>
                  <a:schemeClr val="bg1">
                    <a:lumMod val="95000"/>
                  </a:schemeClr>
                </a:solidFill>
              </a:rPr>
              <a:t>OPE-SECTI</a:t>
            </a:r>
          </a:p>
        </p:txBody>
      </p:sp>
      <p:sp>
        <p:nvSpPr>
          <p:cNvPr id="17" name="CuadroTexto 16">
            <a:extLst>
              <a:ext uri="{FF2B5EF4-FFF2-40B4-BE49-F238E27FC236}">
                <a16:creationId xmlns:a16="http://schemas.microsoft.com/office/drawing/2014/main" id="{FE8189B9-1459-4D2E-8B75-7B79CD453071}"/>
              </a:ext>
            </a:extLst>
          </p:cNvPr>
          <p:cNvSpPr txBox="1"/>
          <p:nvPr/>
        </p:nvSpPr>
        <p:spPr>
          <a:xfrm>
            <a:off x="7476565" y="5301923"/>
            <a:ext cx="3379694" cy="369332"/>
          </a:xfrm>
          <a:prstGeom prst="rect">
            <a:avLst/>
          </a:prstGeom>
          <a:noFill/>
        </p:spPr>
        <p:txBody>
          <a:bodyPr wrap="square" rtlCol="0">
            <a:spAutoFit/>
          </a:bodyPr>
          <a:lstStyle/>
          <a:p>
            <a:r>
              <a:rPr lang="es-ES" dirty="0">
                <a:solidFill>
                  <a:schemeClr val="bg1">
                    <a:lumMod val="95000"/>
                  </a:schemeClr>
                </a:solidFill>
                <a:hlinkClick r:id="rId3"/>
              </a:rPr>
              <a:t>carlos.cabo@fundecyt-pctex.es</a:t>
            </a:r>
            <a:r>
              <a:rPr lang="es-ES" dirty="0">
                <a:solidFill>
                  <a:schemeClr val="bg1">
                    <a:lumMod val="95000"/>
                  </a:schemeClr>
                </a:solidFill>
              </a:rPr>
              <a:t> </a:t>
            </a:r>
          </a:p>
        </p:txBody>
      </p:sp>
      <p:pic>
        <p:nvPicPr>
          <p:cNvPr id="18" name="Picture 4" descr="CTAEX presenta su nueva imagen corporativa con motivo de su XXV Aniversario">
            <a:extLst>
              <a:ext uri="{FF2B5EF4-FFF2-40B4-BE49-F238E27FC236}">
                <a16:creationId xmlns:a16="http://schemas.microsoft.com/office/drawing/2014/main" id="{33FD71F5-08A9-441A-A058-A6126C148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7191" y="1132573"/>
            <a:ext cx="2481078" cy="207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48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B2C28579-E23E-4BC8-9325-6632A4F813E2}"/>
              </a:ext>
            </a:extLst>
          </p:cNvPr>
          <p:cNvSpPr txBox="1">
            <a:spLocks/>
          </p:cNvSpPr>
          <p:nvPr/>
        </p:nvSpPr>
        <p:spPr>
          <a:xfrm>
            <a:off x="681318" y="1325349"/>
            <a:ext cx="7162800" cy="43577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10000"/>
              </a:lnSpc>
              <a:buClr>
                <a:srgbClr val="90C226"/>
              </a:buClr>
              <a:buNone/>
              <a:defRPr/>
            </a:pPr>
            <a:r>
              <a:rPr lang="en-US" sz="1600" b="1" dirty="0"/>
              <a:t>CTAEX</a:t>
            </a:r>
            <a:r>
              <a:rPr lang="en-US" sz="1600" dirty="0"/>
              <a:t> is a private non-profit R&amp;D </a:t>
            </a:r>
            <a:r>
              <a:rPr lang="en-US" sz="1600" dirty="0" err="1"/>
              <a:t>centre</a:t>
            </a:r>
            <a:r>
              <a:rPr lang="en-US" sz="1600" dirty="0"/>
              <a:t> based in Extremadura, southwest Spain, founded in 2000 by a consortium of complementary agri-food entities. It addresses multiple scientific areas across the agri-food value chain, including </a:t>
            </a:r>
            <a:r>
              <a:rPr lang="en-US" sz="1600" b="1" dirty="0"/>
              <a:t>sustainable agronomy, food production, biotechnology, and by-product management</a:t>
            </a:r>
            <a:r>
              <a:rPr lang="en-US" sz="1600" dirty="0"/>
              <a:t>. </a:t>
            </a:r>
          </a:p>
          <a:p>
            <a:pPr marL="0" lvl="0" indent="0">
              <a:lnSpc>
                <a:spcPct val="110000"/>
              </a:lnSpc>
              <a:buClr>
                <a:srgbClr val="90C226"/>
              </a:buClr>
              <a:buNone/>
              <a:defRPr/>
            </a:pPr>
            <a:r>
              <a:rPr lang="en-US" sz="1600" dirty="0"/>
              <a:t>The Centre brings together </a:t>
            </a:r>
            <a:r>
              <a:rPr lang="en-US" sz="1600" b="1" dirty="0"/>
              <a:t>70 partners or associates </a:t>
            </a:r>
            <a:r>
              <a:rPr lang="en-US" sz="1600" dirty="0"/>
              <a:t>belonging to the most representative agri-food sectors such as </a:t>
            </a:r>
            <a:r>
              <a:rPr lang="en-US" sz="1600" b="1" dirty="0"/>
              <a:t>tomato, tobacco, wine, rice, olive, livestock, aromatic and medicinal plants, forestry, and natural ingredients</a:t>
            </a:r>
            <a:r>
              <a:rPr lang="en-US" sz="1600" dirty="0"/>
              <a:t>, covering both primary and secondary processing as well as the </a:t>
            </a:r>
            <a:r>
              <a:rPr lang="en-US" sz="1600" dirty="0" err="1"/>
              <a:t>valorisation</a:t>
            </a:r>
            <a:r>
              <a:rPr lang="en-US" sz="1600" dirty="0"/>
              <a:t> of agri-food by-products</a:t>
            </a:r>
          </a:p>
          <a:p>
            <a:pPr marL="0" lvl="0" indent="0">
              <a:lnSpc>
                <a:spcPct val="110000"/>
              </a:lnSpc>
              <a:buClr>
                <a:srgbClr val="90C226"/>
              </a:buClr>
              <a:buNone/>
              <a:defRPr/>
            </a:pPr>
            <a:r>
              <a:rPr lang="en-GB" sz="1600" b="1" dirty="0"/>
              <a:t>CTAEX</a:t>
            </a:r>
            <a:r>
              <a:rPr lang="en-GB" sz="1600" dirty="0"/>
              <a:t>’s research activity is focused on two specific technological pillars: </a:t>
            </a:r>
            <a:r>
              <a:rPr lang="en-GB" sz="1600" b="1" dirty="0"/>
              <a:t>agricultural and food research</a:t>
            </a:r>
            <a:r>
              <a:rPr lang="en-GB" sz="1600" dirty="0"/>
              <a:t>. Within these areas, the research lines defined as strategic are established, structured around three cross-cutting technological axes: </a:t>
            </a:r>
          </a:p>
          <a:p>
            <a:pPr marL="0" lvl="0" indent="0" algn="ctr">
              <a:lnSpc>
                <a:spcPct val="110000"/>
              </a:lnSpc>
              <a:buClr>
                <a:srgbClr val="90C226"/>
              </a:buClr>
              <a:buNone/>
              <a:defRPr/>
            </a:pPr>
            <a:r>
              <a:rPr lang="en-GB" sz="1600" b="1" dirty="0"/>
              <a:t>Sustainability, agri-food diversification, and information and communication technologies </a:t>
            </a:r>
            <a:r>
              <a:rPr lang="en-GB" sz="1600" dirty="0"/>
              <a:t>(ICT). </a:t>
            </a:r>
          </a:p>
          <a:p>
            <a:pPr marL="0" lvl="0" indent="0">
              <a:lnSpc>
                <a:spcPct val="110000"/>
              </a:lnSpc>
              <a:buClr>
                <a:srgbClr val="90C226"/>
              </a:buClr>
              <a:buNone/>
              <a:defRPr/>
            </a:pPr>
            <a:endParaRPr lang="en-US" sz="1600" dirty="0">
              <a:solidFill>
                <a:schemeClr val="tx1"/>
              </a:solidFill>
            </a:endParaRPr>
          </a:p>
        </p:txBody>
      </p:sp>
      <p:cxnSp>
        <p:nvCxnSpPr>
          <p:cNvPr id="4" name="Conector recto 3">
            <a:extLst>
              <a:ext uri="{FF2B5EF4-FFF2-40B4-BE49-F238E27FC236}">
                <a16:creationId xmlns:a16="http://schemas.microsoft.com/office/drawing/2014/main" id="{6FD5A488-F828-4241-9063-CACC1D067877}"/>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5" name="Título 1">
            <a:extLst>
              <a:ext uri="{FF2B5EF4-FFF2-40B4-BE49-F238E27FC236}">
                <a16:creationId xmlns:a16="http://schemas.microsoft.com/office/drawing/2014/main" id="{277D4332-80D8-4346-89AC-1B874AE9FEB5}"/>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600" dirty="0"/>
              <a:t>CTAEX</a:t>
            </a:r>
            <a:r>
              <a:rPr lang="es-ES" sz="3400" b="1" dirty="0">
                <a:solidFill>
                  <a:schemeClr val="tx1">
                    <a:lumMod val="65000"/>
                    <a:lumOff val="35000"/>
                  </a:schemeClr>
                </a:solidFill>
              </a:rPr>
              <a:t> </a:t>
            </a:r>
            <a:r>
              <a:rPr lang="es-ES" sz="3400" dirty="0">
                <a:solidFill>
                  <a:schemeClr val="tx1">
                    <a:lumMod val="65000"/>
                    <a:lumOff val="35000"/>
                  </a:schemeClr>
                </a:solidFill>
              </a:rPr>
              <a:t>(</a:t>
            </a:r>
            <a:r>
              <a:rPr lang="es-ES" sz="3400" dirty="0" err="1">
                <a:solidFill>
                  <a:schemeClr val="tx1">
                    <a:lumMod val="65000"/>
                    <a:lumOff val="35000"/>
                  </a:schemeClr>
                </a:solidFill>
              </a:rPr>
              <a:t>Spain</a:t>
            </a:r>
            <a:r>
              <a:rPr lang="es-ES" sz="3400" dirty="0">
                <a:solidFill>
                  <a:schemeClr val="tx1">
                    <a:lumMod val="65000"/>
                    <a:lumOff val="35000"/>
                  </a:schemeClr>
                </a:solidFill>
              </a:rPr>
              <a:t>)</a:t>
            </a:r>
          </a:p>
        </p:txBody>
      </p:sp>
      <p:pic>
        <p:nvPicPr>
          <p:cNvPr id="6" name="Imagen 5" descr="Un dibujo de una persona&#10;&#10;El contenido generado por IA puede ser incorrecto.">
            <a:extLst>
              <a:ext uri="{FF2B5EF4-FFF2-40B4-BE49-F238E27FC236}">
                <a16:creationId xmlns:a16="http://schemas.microsoft.com/office/drawing/2014/main" id="{0A1CA51B-D348-4E80-B70E-9B93D60470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4718"/>
          <a:stretch>
            <a:fillRect/>
          </a:stretch>
        </p:blipFill>
        <p:spPr bwMode="auto">
          <a:xfrm>
            <a:off x="7077757" y="1571829"/>
            <a:ext cx="5114243" cy="3553305"/>
          </a:xfrm>
          <a:prstGeom prst="rect">
            <a:avLst/>
          </a:prstGeom>
          <a:noFill/>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400E7AE5-9821-4B28-AB47-E119D9EA7FC7}"/>
              </a:ext>
            </a:extLst>
          </p:cNvPr>
          <p:cNvSpPr txBox="1"/>
          <p:nvPr/>
        </p:nvSpPr>
        <p:spPr>
          <a:xfrm>
            <a:off x="8606118" y="5208494"/>
            <a:ext cx="2904564" cy="584775"/>
          </a:xfrm>
          <a:prstGeom prst="rect">
            <a:avLst/>
          </a:prstGeom>
          <a:noFill/>
        </p:spPr>
        <p:txBody>
          <a:bodyPr wrap="square" rtlCol="0">
            <a:spAutoFit/>
          </a:bodyPr>
          <a:lstStyle/>
          <a:p>
            <a:r>
              <a:rPr lang="en-GB" sz="1400" i="1" dirty="0">
                <a:solidFill>
                  <a:schemeClr val="tx1">
                    <a:lumMod val="50000"/>
                    <a:lumOff val="50000"/>
                  </a:schemeClr>
                </a:solidFill>
              </a:rPr>
              <a:t>Figure 1.- CTAEX’s research lines</a:t>
            </a:r>
            <a:endParaRPr lang="es-ES" sz="1400" i="1" dirty="0">
              <a:solidFill>
                <a:schemeClr val="tx1">
                  <a:lumMod val="50000"/>
                  <a:lumOff val="50000"/>
                </a:schemeClr>
              </a:solidFill>
            </a:endParaRPr>
          </a:p>
          <a:p>
            <a:endParaRPr lang="es-ES" dirty="0"/>
          </a:p>
        </p:txBody>
      </p:sp>
    </p:spTree>
    <p:extLst>
      <p:ext uri="{BB962C8B-B14F-4D97-AF65-F5344CB8AC3E}">
        <p14:creationId xmlns:p14="http://schemas.microsoft.com/office/powerpoint/2010/main" val="228417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A61AE3A8-FDC8-40BA-A91B-99FC455E2998}"/>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id="{2A7BB8FC-C66B-44F4-AFB8-384D2CE802FF}"/>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600" dirty="0"/>
              <a:t>CTAEX</a:t>
            </a:r>
            <a:r>
              <a:rPr lang="es-ES" sz="3400" b="1" dirty="0">
                <a:solidFill>
                  <a:schemeClr val="tx1">
                    <a:lumMod val="65000"/>
                    <a:lumOff val="35000"/>
                  </a:schemeClr>
                </a:solidFill>
              </a:rPr>
              <a:t> </a:t>
            </a:r>
            <a:r>
              <a:rPr lang="es-ES" sz="3400" dirty="0">
                <a:solidFill>
                  <a:schemeClr val="tx1">
                    <a:lumMod val="65000"/>
                    <a:lumOff val="35000"/>
                  </a:schemeClr>
                </a:solidFill>
              </a:rPr>
              <a:t>(</a:t>
            </a:r>
            <a:r>
              <a:rPr lang="es-ES" sz="3400" dirty="0" err="1">
                <a:solidFill>
                  <a:schemeClr val="tx1">
                    <a:lumMod val="65000"/>
                    <a:lumOff val="35000"/>
                  </a:schemeClr>
                </a:solidFill>
              </a:rPr>
              <a:t>Spain</a:t>
            </a:r>
            <a:r>
              <a:rPr lang="es-ES" sz="3400" dirty="0">
                <a:solidFill>
                  <a:schemeClr val="tx1">
                    <a:lumMod val="65000"/>
                    <a:lumOff val="35000"/>
                  </a:schemeClr>
                </a:solidFill>
              </a:rPr>
              <a:t>)</a:t>
            </a:r>
          </a:p>
        </p:txBody>
      </p:sp>
      <p:sp>
        <p:nvSpPr>
          <p:cNvPr id="11" name="Zástupný objekt pre obsah 2">
            <a:extLst>
              <a:ext uri="{FF2B5EF4-FFF2-40B4-BE49-F238E27FC236}">
                <a16:creationId xmlns:a16="http://schemas.microsoft.com/office/drawing/2014/main" id="{0F6435C2-4DE3-43B6-8FD3-5CD782DEF4AA}"/>
              </a:ext>
            </a:extLst>
          </p:cNvPr>
          <p:cNvSpPr txBox="1">
            <a:spLocks/>
          </p:cNvSpPr>
          <p:nvPr/>
        </p:nvSpPr>
        <p:spPr>
          <a:xfrm>
            <a:off x="681318" y="1325349"/>
            <a:ext cx="7162800" cy="43577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10000"/>
              </a:lnSpc>
              <a:buClr>
                <a:srgbClr val="90C226"/>
              </a:buClr>
              <a:buNone/>
              <a:defRPr/>
            </a:pPr>
            <a:r>
              <a:rPr lang="en-GB" sz="1600" b="1" dirty="0"/>
              <a:t>CTAEX</a:t>
            </a:r>
            <a:r>
              <a:rPr lang="en-GB" sz="1600" dirty="0"/>
              <a:t> supports innovation and technology transfer </a:t>
            </a:r>
            <a:r>
              <a:rPr lang="en-GB" sz="1600" b="1" dirty="0"/>
              <a:t>from primary production to consumption</a:t>
            </a:r>
            <a:r>
              <a:rPr lang="en-GB" sz="1600" dirty="0"/>
              <a:t> to enhance sustainability, competitiveness and circularity.</a:t>
            </a:r>
          </a:p>
          <a:p>
            <a:pPr marL="0" lvl="0" indent="0">
              <a:lnSpc>
                <a:spcPct val="110000"/>
              </a:lnSpc>
              <a:buClr>
                <a:srgbClr val="90C226"/>
              </a:buClr>
              <a:buNone/>
              <a:defRPr/>
            </a:pPr>
            <a:endParaRPr lang="en-GB" sz="1600" dirty="0"/>
          </a:p>
          <a:p>
            <a:pPr marL="0" lvl="0" indent="0">
              <a:lnSpc>
                <a:spcPct val="110000"/>
              </a:lnSpc>
              <a:buClr>
                <a:srgbClr val="90C226"/>
              </a:buClr>
              <a:buNone/>
              <a:defRPr/>
            </a:pPr>
            <a:r>
              <a:rPr lang="en-US" sz="1600" b="1" dirty="0">
                <a:highlight>
                  <a:srgbClr val="C0C0C0"/>
                </a:highlight>
              </a:rPr>
              <a:t>CTAEX´s Agricultural Area </a:t>
            </a:r>
            <a:r>
              <a:rPr lang="en-US" sz="1600" dirty="0"/>
              <a:t>has at its disposal green houses and 23 hectares of experimental farms (</a:t>
            </a:r>
            <a:r>
              <a:rPr lang="en-US" sz="1600" u="sng" dirty="0"/>
              <a:t>4 ha “ECO” certified among them</a:t>
            </a:r>
            <a:r>
              <a:rPr lang="en-US" sz="1600" dirty="0"/>
              <a:t>) indicated for pot trials and large-scale cultivation and equipped with an irrigation general installation in total covering with a 1.000 m</a:t>
            </a:r>
            <a:r>
              <a:rPr lang="en-US" sz="1600" baseline="30000" dirty="0"/>
              <a:t>2</a:t>
            </a:r>
            <a:r>
              <a:rPr lang="en-US" sz="1600" dirty="0"/>
              <a:t> storage pool and irrigation water supply wells. Besides </a:t>
            </a:r>
            <a:r>
              <a:rPr lang="en-US" sz="1600" u="sng" dirty="0"/>
              <a:t>CTAEX is authorized by the regional government to work with GMOs</a:t>
            </a:r>
            <a:r>
              <a:rPr lang="en-US" sz="1600" dirty="0"/>
              <a:t>.</a:t>
            </a:r>
          </a:p>
          <a:p>
            <a:pPr marL="0" lvl="0" indent="0">
              <a:lnSpc>
                <a:spcPct val="110000"/>
              </a:lnSpc>
              <a:buClr>
                <a:srgbClr val="90C226"/>
              </a:buClr>
              <a:buNone/>
              <a:defRPr/>
            </a:pPr>
            <a:r>
              <a:rPr lang="en-US" sz="1600" u="sng" dirty="0"/>
              <a:t>CTAEX has the authorization as a Producer of Seeds and Greenhouse Plants, with registry entry number ES/10/06/2574 </a:t>
            </a:r>
            <a:r>
              <a:rPr lang="en-US" sz="1600" dirty="0"/>
              <a:t>as a Multiplier Producer for forest and ornamental species groups, horticultural plants, horticultural seeds, and as a Breeder-Selector Producer for textiles species groups (Cannabis sativa L.), as well as for the use of PEU Plant Passport.</a:t>
            </a:r>
            <a:endParaRPr lang="en-GB" sz="1600" dirty="0"/>
          </a:p>
          <a:p>
            <a:pPr marL="0" lvl="0" indent="0">
              <a:lnSpc>
                <a:spcPct val="110000"/>
              </a:lnSpc>
              <a:buClr>
                <a:srgbClr val="90C226"/>
              </a:buClr>
              <a:buNone/>
              <a:defRPr/>
            </a:pPr>
            <a:endParaRPr lang="en-GB" sz="1600" dirty="0"/>
          </a:p>
          <a:p>
            <a:pPr marL="0" lvl="0" indent="0">
              <a:lnSpc>
                <a:spcPct val="110000"/>
              </a:lnSpc>
              <a:buClr>
                <a:srgbClr val="90C226"/>
              </a:buClr>
              <a:buNone/>
              <a:defRPr/>
            </a:pPr>
            <a:endParaRPr lang="en-US" sz="1600" dirty="0"/>
          </a:p>
          <a:p>
            <a:pPr marL="0" lvl="0" indent="0">
              <a:lnSpc>
                <a:spcPct val="110000"/>
              </a:lnSpc>
              <a:buClr>
                <a:srgbClr val="90C226"/>
              </a:buClr>
              <a:buNone/>
              <a:defRPr/>
            </a:pPr>
            <a:endParaRPr lang="en-US" sz="1600" dirty="0"/>
          </a:p>
        </p:txBody>
      </p:sp>
      <p:pic>
        <p:nvPicPr>
          <p:cNvPr id="5" name="Imagen 4" descr="Diagrama&#10;&#10;Descripción generada automáticamente">
            <a:extLst>
              <a:ext uri="{FF2B5EF4-FFF2-40B4-BE49-F238E27FC236}">
                <a16:creationId xmlns:a16="http://schemas.microsoft.com/office/drawing/2014/main" id="{5A3D1FCE-9810-4923-A094-0B2A19BDCDA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6679" y="1712896"/>
            <a:ext cx="4425321" cy="2992061"/>
          </a:xfrm>
          <a:prstGeom prst="rect">
            <a:avLst/>
          </a:prstGeom>
          <a:noFill/>
          <a:ln>
            <a:noFill/>
          </a:ln>
        </p:spPr>
      </p:pic>
      <p:sp>
        <p:nvSpPr>
          <p:cNvPr id="6" name="CuadroTexto 5">
            <a:extLst>
              <a:ext uri="{FF2B5EF4-FFF2-40B4-BE49-F238E27FC236}">
                <a16:creationId xmlns:a16="http://schemas.microsoft.com/office/drawing/2014/main" id="{9C95A4AB-50B0-4999-9F20-37B79B50D239}"/>
              </a:ext>
            </a:extLst>
          </p:cNvPr>
          <p:cNvSpPr txBox="1"/>
          <p:nvPr/>
        </p:nvSpPr>
        <p:spPr>
          <a:xfrm>
            <a:off x="8606118" y="4800116"/>
            <a:ext cx="2904564" cy="307777"/>
          </a:xfrm>
          <a:prstGeom prst="rect">
            <a:avLst/>
          </a:prstGeom>
          <a:noFill/>
        </p:spPr>
        <p:txBody>
          <a:bodyPr wrap="square" rtlCol="0">
            <a:spAutoFit/>
          </a:bodyPr>
          <a:lstStyle/>
          <a:p>
            <a:r>
              <a:rPr lang="en-GB" sz="1400" i="1" dirty="0">
                <a:solidFill>
                  <a:schemeClr val="tx1">
                    <a:lumMod val="50000"/>
                    <a:lumOff val="50000"/>
                  </a:schemeClr>
                </a:solidFill>
              </a:rPr>
              <a:t>Figure 2.- CTAEX’s areas</a:t>
            </a:r>
            <a:endParaRPr lang="es-ES" dirty="0"/>
          </a:p>
        </p:txBody>
      </p:sp>
    </p:spTree>
    <p:extLst>
      <p:ext uri="{BB962C8B-B14F-4D97-AF65-F5344CB8AC3E}">
        <p14:creationId xmlns:p14="http://schemas.microsoft.com/office/powerpoint/2010/main" val="2276826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A61AE3A8-FDC8-40BA-A91B-99FC455E2998}"/>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id="{2A7BB8FC-C66B-44F4-AFB8-384D2CE802FF}"/>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600" dirty="0"/>
              <a:t>CTAEX</a:t>
            </a:r>
            <a:r>
              <a:rPr lang="es-ES" sz="3400" b="1" dirty="0">
                <a:solidFill>
                  <a:schemeClr val="tx1">
                    <a:lumMod val="65000"/>
                    <a:lumOff val="35000"/>
                  </a:schemeClr>
                </a:solidFill>
              </a:rPr>
              <a:t> </a:t>
            </a:r>
            <a:r>
              <a:rPr lang="es-ES" sz="3400" dirty="0">
                <a:solidFill>
                  <a:schemeClr val="tx1">
                    <a:lumMod val="65000"/>
                    <a:lumOff val="35000"/>
                  </a:schemeClr>
                </a:solidFill>
              </a:rPr>
              <a:t>(</a:t>
            </a:r>
            <a:r>
              <a:rPr lang="es-ES" sz="3400" dirty="0" err="1">
                <a:solidFill>
                  <a:schemeClr val="tx1">
                    <a:lumMod val="65000"/>
                    <a:lumOff val="35000"/>
                  </a:schemeClr>
                </a:solidFill>
              </a:rPr>
              <a:t>Spain</a:t>
            </a:r>
            <a:r>
              <a:rPr lang="es-ES" sz="3400" dirty="0">
                <a:solidFill>
                  <a:schemeClr val="tx1">
                    <a:lumMod val="65000"/>
                    <a:lumOff val="35000"/>
                  </a:schemeClr>
                </a:solidFill>
              </a:rPr>
              <a:t>)</a:t>
            </a:r>
          </a:p>
        </p:txBody>
      </p:sp>
      <p:sp>
        <p:nvSpPr>
          <p:cNvPr id="11" name="Zástupný objekt pre obsah 2">
            <a:extLst>
              <a:ext uri="{FF2B5EF4-FFF2-40B4-BE49-F238E27FC236}">
                <a16:creationId xmlns:a16="http://schemas.microsoft.com/office/drawing/2014/main" id="{0F6435C2-4DE3-43B6-8FD3-5CD782DEF4AA}"/>
              </a:ext>
            </a:extLst>
          </p:cNvPr>
          <p:cNvSpPr txBox="1">
            <a:spLocks/>
          </p:cNvSpPr>
          <p:nvPr/>
        </p:nvSpPr>
        <p:spPr>
          <a:xfrm>
            <a:off x="681318" y="1325349"/>
            <a:ext cx="7162800" cy="43577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10000"/>
              </a:lnSpc>
              <a:buClr>
                <a:srgbClr val="90C226"/>
              </a:buClr>
              <a:buNone/>
              <a:defRPr/>
            </a:pPr>
            <a:r>
              <a:rPr lang="en-US" sz="1600" dirty="0"/>
              <a:t>In addition</a:t>
            </a:r>
            <a:r>
              <a:rPr lang="en-US" sz="1600" u="sng" dirty="0"/>
              <a:t>, </a:t>
            </a:r>
            <a:r>
              <a:rPr lang="en-US" sz="1600" b="1" u="sng" dirty="0"/>
              <a:t>CTAEX</a:t>
            </a:r>
            <a:r>
              <a:rPr lang="en-US" sz="1600" u="sng" dirty="0"/>
              <a:t> actively participates as an advisor in numerous trials conducted on external plots </a:t>
            </a:r>
            <a:r>
              <a:rPr lang="en-US" sz="1600" dirty="0"/>
              <a:t>belonging to other cooperatives, and agricultural companies throughout the country to support farmers to transition to the </a:t>
            </a:r>
            <a:r>
              <a:rPr lang="en-US" sz="1600" u="sng" dirty="0"/>
              <a:t>incorporation of new crops or more sustainable agricultural practices in the European production systems </a:t>
            </a:r>
            <a:r>
              <a:rPr lang="en-US" sz="1600" dirty="0"/>
              <a:t>by widely sharing practical knowledge and potentially deployed at large scale. Hereby enabling strong engagement and collaboration with other stakeholders across the agricultural value chain.</a:t>
            </a:r>
          </a:p>
          <a:p>
            <a:pPr marL="0" lvl="0" indent="0">
              <a:lnSpc>
                <a:spcPct val="110000"/>
              </a:lnSpc>
              <a:buClr>
                <a:srgbClr val="90C226"/>
              </a:buClr>
              <a:buNone/>
              <a:defRPr/>
            </a:pPr>
            <a:endParaRPr lang="en-US" sz="1600" dirty="0"/>
          </a:p>
          <a:p>
            <a:pPr marL="0" lvl="0" indent="0">
              <a:lnSpc>
                <a:spcPct val="110000"/>
              </a:lnSpc>
              <a:buClr>
                <a:srgbClr val="90C226"/>
              </a:buClr>
              <a:buNone/>
              <a:defRPr/>
            </a:pPr>
            <a:r>
              <a:rPr lang="en-US" sz="1600" b="1" dirty="0">
                <a:highlight>
                  <a:srgbClr val="C0C0C0"/>
                </a:highlight>
              </a:rPr>
              <a:t>CTAEX´s Food Technology Area </a:t>
            </a:r>
            <a:r>
              <a:rPr lang="en-US" sz="1600" dirty="0"/>
              <a:t>is equipped with both: facilities and machinery that make it possible to cover a great variety of industrial food products elaboration processes at laboratory and pilot scale (pilot plant and experimental kitchen).</a:t>
            </a:r>
          </a:p>
          <a:p>
            <a:pPr marL="0" lvl="0" indent="0">
              <a:lnSpc>
                <a:spcPct val="110000"/>
              </a:lnSpc>
              <a:buClr>
                <a:srgbClr val="90C226"/>
              </a:buClr>
              <a:buNone/>
              <a:defRPr/>
            </a:pPr>
            <a:r>
              <a:rPr lang="en-US" sz="1600" dirty="0"/>
              <a:t>The Centre focuses on the development of new food products and the adaptation of existing products to meet evolving market demands (semi-processed foods, ready meals, dairy, by-product </a:t>
            </a:r>
            <a:r>
              <a:rPr lang="en-US" sz="1600" dirty="0" err="1"/>
              <a:t>valorisation</a:t>
            </a:r>
            <a:r>
              <a:rPr lang="en-US" sz="1600" dirty="0"/>
              <a:t> and functional foods), with a strong emphasis on functional and healthy foods. </a:t>
            </a:r>
            <a:endParaRPr lang="en-GB" sz="1600" dirty="0"/>
          </a:p>
          <a:p>
            <a:pPr marL="0" lvl="0" indent="0">
              <a:lnSpc>
                <a:spcPct val="110000"/>
              </a:lnSpc>
              <a:buClr>
                <a:srgbClr val="90C226"/>
              </a:buClr>
              <a:buNone/>
              <a:defRPr/>
            </a:pPr>
            <a:endParaRPr lang="en-US" sz="1600" dirty="0"/>
          </a:p>
          <a:p>
            <a:pPr marL="0" lvl="0" indent="0">
              <a:lnSpc>
                <a:spcPct val="110000"/>
              </a:lnSpc>
              <a:buClr>
                <a:srgbClr val="90C226"/>
              </a:buClr>
              <a:buNone/>
              <a:defRPr/>
            </a:pPr>
            <a:endParaRPr lang="en-US" sz="1600" dirty="0"/>
          </a:p>
        </p:txBody>
      </p:sp>
      <p:pic>
        <p:nvPicPr>
          <p:cNvPr id="1026" name="Picture 2">
            <a:extLst>
              <a:ext uri="{FF2B5EF4-FFF2-40B4-BE49-F238E27FC236}">
                <a16:creationId xmlns:a16="http://schemas.microsoft.com/office/drawing/2014/main" id="{96CD7AA4-879D-B52F-27F9-B16FF3664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7701" y="2222537"/>
            <a:ext cx="3320404" cy="256335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D52DBC4A-2671-3A08-09BB-EAEA437E8F97}"/>
              </a:ext>
            </a:extLst>
          </p:cNvPr>
          <p:cNvSpPr txBox="1"/>
          <p:nvPr/>
        </p:nvSpPr>
        <p:spPr>
          <a:xfrm>
            <a:off x="8190278" y="4743914"/>
            <a:ext cx="3395250" cy="523220"/>
          </a:xfrm>
          <a:prstGeom prst="rect">
            <a:avLst/>
          </a:prstGeom>
          <a:noFill/>
        </p:spPr>
        <p:txBody>
          <a:bodyPr wrap="square" rtlCol="0">
            <a:spAutoFit/>
          </a:bodyPr>
          <a:lstStyle/>
          <a:p>
            <a:pPr algn="ctr"/>
            <a:r>
              <a:rPr lang="en-GB" sz="1400" i="1" dirty="0">
                <a:solidFill>
                  <a:schemeClr val="tx1">
                    <a:lumMod val="50000"/>
                    <a:lumOff val="50000"/>
                  </a:schemeClr>
                </a:solidFill>
              </a:rPr>
              <a:t>Figure 3.- CTAEX’s </a:t>
            </a:r>
            <a:r>
              <a:rPr lang="en-US" sz="1400" i="1" dirty="0">
                <a:solidFill>
                  <a:schemeClr val="tx1">
                    <a:lumMod val="50000"/>
                    <a:lumOff val="50000"/>
                  </a:schemeClr>
                </a:solidFill>
              </a:rPr>
              <a:t>pilot plant and experimental kitchen</a:t>
            </a:r>
            <a:endParaRPr lang="es-ES" dirty="0"/>
          </a:p>
        </p:txBody>
      </p:sp>
      <p:pic>
        <p:nvPicPr>
          <p:cNvPr id="1028" name="Picture 4">
            <a:extLst>
              <a:ext uri="{FF2B5EF4-FFF2-40B4-BE49-F238E27FC236}">
                <a16:creationId xmlns:a16="http://schemas.microsoft.com/office/drawing/2014/main" id="{67C73047-2FC1-5881-F1CD-65B9E4568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5073" y="1646294"/>
            <a:ext cx="3285659" cy="576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09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A61AE3A8-FDC8-40BA-A91B-99FC455E2998}"/>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id="{2A7BB8FC-C66B-44F4-AFB8-384D2CE802FF}"/>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600" dirty="0"/>
              <a:t>CTAEX</a:t>
            </a:r>
            <a:r>
              <a:rPr lang="es-ES" sz="3400" b="1" dirty="0">
                <a:solidFill>
                  <a:schemeClr val="tx1">
                    <a:lumMod val="65000"/>
                    <a:lumOff val="35000"/>
                  </a:schemeClr>
                </a:solidFill>
              </a:rPr>
              <a:t> </a:t>
            </a:r>
            <a:r>
              <a:rPr lang="es-ES" sz="3400" dirty="0">
                <a:solidFill>
                  <a:schemeClr val="tx1">
                    <a:lumMod val="65000"/>
                    <a:lumOff val="35000"/>
                  </a:schemeClr>
                </a:solidFill>
              </a:rPr>
              <a:t>(</a:t>
            </a:r>
            <a:r>
              <a:rPr lang="es-ES" sz="3400" dirty="0" err="1">
                <a:solidFill>
                  <a:schemeClr val="tx1">
                    <a:lumMod val="65000"/>
                    <a:lumOff val="35000"/>
                  </a:schemeClr>
                </a:solidFill>
              </a:rPr>
              <a:t>Spain</a:t>
            </a:r>
            <a:r>
              <a:rPr lang="es-ES" sz="3400" dirty="0">
                <a:solidFill>
                  <a:schemeClr val="tx1">
                    <a:lumMod val="65000"/>
                    <a:lumOff val="35000"/>
                  </a:schemeClr>
                </a:solidFill>
              </a:rPr>
              <a:t>)</a:t>
            </a:r>
          </a:p>
        </p:txBody>
      </p:sp>
      <p:sp>
        <p:nvSpPr>
          <p:cNvPr id="11" name="Zástupný objekt pre obsah 2">
            <a:extLst>
              <a:ext uri="{FF2B5EF4-FFF2-40B4-BE49-F238E27FC236}">
                <a16:creationId xmlns:a16="http://schemas.microsoft.com/office/drawing/2014/main" id="{0F6435C2-4DE3-43B6-8FD3-5CD782DEF4AA}"/>
              </a:ext>
            </a:extLst>
          </p:cNvPr>
          <p:cNvSpPr txBox="1">
            <a:spLocks/>
          </p:cNvSpPr>
          <p:nvPr/>
        </p:nvSpPr>
        <p:spPr>
          <a:xfrm>
            <a:off x="681317" y="1325349"/>
            <a:ext cx="7431741" cy="43577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10000"/>
              </a:lnSpc>
              <a:buClr>
                <a:srgbClr val="90C226"/>
              </a:buClr>
              <a:buNone/>
              <a:defRPr/>
            </a:pPr>
            <a:r>
              <a:rPr lang="en-US" sz="1600" dirty="0"/>
              <a:t>In addition, </a:t>
            </a:r>
            <a:r>
              <a:rPr lang="en-US" sz="1600" b="1" dirty="0"/>
              <a:t>CTAEX</a:t>
            </a:r>
            <a:r>
              <a:rPr lang="en-US" sz="1600" dirty="0"/>
              <a:t> also provides comprehensive technical and sensory services to support industrial implementation, including sensory evaluation, shelf-life studies, ingredient assessment, formulation optimization, and sample production for market studies. </a:t>
            </a:r>
          </a:p>
          <a:p>
            <a:pPr marL="0" lvl="0" indent="0">
              <a:lnSpc>
                <a:spcPct val="110000"/>
              </a:lnSpc>
              <a:buClr>
                <a:srgbClr val="90C226"/>
              </a:buClr>
              <a:buNone/>
              <a:defRPr/>
            </a:pPr>
            <a:r>
              <a:rPr lang="en-US" sz="1600" dirty="0"/>
              <a:t>Special attention is given to </a:t>
            </a:r>
            <a:r>
              <a:rPr lang="en-US" sz="1600" u="sng" dirty="0"/>
              <a:t>consumer trends</a:t>
            </a:r>
            <a:r>
              <a:rPr lang="en-US" sz="1600" dirty="0"/>
              <a:t> toward “superfoods” and products that are more natural, less processed, and lower in additives, contributing to sector diversification and supporting sustainable and innovative agri-food development.</a:t>
            </a:r>
          </a:p>
          <a:p>
            <a:pPr marL="0" lvl="0" indent="0">
              <a:lnSpc>
                <a:spcPct val="110000"/>
              </a:lnSpc>
              <a:buClr>
                <a:srgbClr val="90C226"/>
              </a:buClr>
              <a:buNone/>
              <a:defRPr/>
            </a:pPr>
            <a:r>
              <a:rPr lang="en-US" sz="1600" dirty="0"/>
              <a:t>In addition, </a:t>
            </a:r>
            <a:r>
              <a:rPr lang="en-US" sz="1600" b="1" dirty="0"/>
              <a:t>CTAEX</a:t>
            </a:r>
            <a:r>
              <a:rPr lang="en-US" sz="1600" dirty="0"/>
              <a:t> have </a:t>
            </a:r>
            <a:r>
              <a:rPr lang="en-US" sz="1600" u="sng" dirty="0"/>
              <a:t>four health registration numbers </a:t>
            </a:r>
            <a:r>
              <a:rPr lang="en-US" sz="1600" dirty="0"/>
              <a:t>to manufacture, preparation, transformation and packaging of meat products, ready meals and sauces, condiment and spices and preserved vegetables, vegetables and pulses and extracts of products of vegetable.</a:t>
            </a:r>
          </a:p>
          <a:p>
            <a:pPr marL="0" lvl="0" indent="0">
              <a:lnSpc>
                <a:spcPct val="110000"/>
              </a:lnSpc>
              <a:buClr>
                <a:srgbClr val="90C226"/>
              </a:buClr>
              <a:buNone/>
              <a:defRPr/>
            </a:pPr>
            <a:r>
              <a:rPr lang="en-US" sz="1600" b="1" dirty="0">
                <a:highlight>
                  <a:srgbClr val="C0C0C0"/>
                </a:highlight>
              </a:rPr>
              <a:t>CTAEX´s Process Area </a:t>
            </a:r>
            <a:r>
              <a:rPr lang="en-US" sz="1600" dirty="0"/>
              <a:t>is integrated by the sustainability department, the analytical department and the transversal projects department. The </a:t>
            </a:r>
            <a:r>
              <a:rPr lang="en-US" sz="1600" u="sng" dirty="0"/>
              <a:t>Sustainability department </a:t>
            </a:r>
            <a:r>
              <a:rPr lang="en-US" sz="1600" dirty="0"/>
              <a:t>carries out the technical advice on agri-food processes, </a:t>
            </a:r>
            <a:r>
              <a:rPr lang="en-US" sz="1600" dirty="0" err="1"/>
              <a:t>optimisation</a:t>
            </a:r>
            <a:r>
              <a:rPr lang="en-US" sz="1600" dirty="0"/>
              <a:t> of phases, by-products </a:t>
            </a:r>
            <a:r>
              <a:rPr lang="en-US" sz="1600" dirty="0" err="1"/>
              <a:t>valorisation</a:t>
            </a:r>
            <a:r>
              <a:rPr lang="en-US" sz="1600" dirty="0"/>
              <a:t> (extraction and recovery of active principles and interest compounds, use in animal feed or agriculture and energy production) and </a:t>
            </a:r>
            <a:r>
              <a:rPr lang="en-US" sz="1600" dirty="0" err="1"/>
              <a:t>decarbonisation</a:t>
            </a:r>
            <a:r>
              <a:rPr lang="en-US" sz="1600" dirty="0"/>
              <a:t> and promotion of bioenergy.</a:t>
            </a:r>
          </a:p>
          <a:p>
            <a:pPr marL="0" lvl="0" indent="0">
              <a:lnSpc>
                <a:spcPct val="110000"/>
              </a:lnSpc>
              <a:buClr>
                <a:srgbClr val="90C226"/>
              </a:buClr>
              <a:buNone/>
              <a:defRPr/>
            </a:pPr>
            <a:endParaRPr lang="en-US" sz="1600" dirty="0"/>
          </a:p>
        </p:txBody>
      </p:sp>
      <p:pic>
        <p:nvPicPr>
          <p:cNvPr id="2" name="Imagen 1">
            <a:extLst>
              <a:ext uri="{FF2B5EF4-FFF2-40B4-BE49-F238E27FC236}">
                <a16:creationId xmlns:a16="http://schemas.microsoft.com/office/drawing/2014/main" id="{F7CF757D-A542-AA32-3B03-796CD52ABCD4}"/>
              </a:ext>
            </a:extLst>
          </p:cNvPr>
          <p:cNvPicPr>
            <a:picLocks noChangeAspect="1"/>
          </p:cNvPicPr>
          <p:nvPr/>
        </p:nvPicPr>
        <p:blipFill>
          <a:blip r:embed="rId2"/>
          <a:stretch>
            <a:fillRect/>
          </a:stretch>
        </p:blipFill>
        <p:spPr>
          <a:xfrm>
            <a:off x="9104194" y="1109591"/>
            <a:ext cx="1908411" cy="2319409"/>
          </a:xfrm>
          <a:prstGeom prst="rect">
            <a:avLst/>
          </a:prstGeom>
          <a:ln>
            <a:noFill/>
          </a:ln>
          <a:effectLst>
            <a:softEdge rad="112500"/>
          </a:effectLst>
        </p:spPr>
      </p:pic>
      <p:sp>
        <p:nvSpPr>
          <p:cNvPr id="12" name="CuadroTexto 11">
            <a:extLst>
              <a:ext uri="{FF2B5EF4-FFF2-40B4-BE49-F238E27FC236}">
                <a16:creationId xmlns:a16="http://schemas.microsoft.com/office/drawing/2014/main" id="{E71C764F-81FE-5A92-AF75-C3AADFE97F3D}"/>
              </a:ext>
            </a:extLst>
          </p:cNvPr>
          <p:cNvSpPr txBox="1"/>
          <p:nvPr/>
        </p:nvSpPr>
        <p:spPr>
          <a:xfrm>
            <a:off x="8762860" y="3404995"/>
            <a:ext cx="2904564" cy="307777"/>
          </a:xfrm>
          <a:prstGeom prst="rect">
            <a:avLst/>
          </a:prstGeom>
          <a:noFill/>
        </p:spPr>
        <p:txBody>
          <a:bodyPr wrap="square" rtlCol="0">
            <a:spAutoFit/>
          </a:bodyPr>
          <a:lstStyle/>
          <a:p>
            <a:r>
              <a:rPr lang="en-GB" sz="1400" i="1" dirty="0">
                <a:solidFill>
                  <a:schemeClr val="tx1">
                    <a:lumMod val="50000"/>
                    <a:lumOff val="50000"/>
                  </a:schemeClr>
                </a:solidFill>
              </a:rPr>
              <a:t>Figure 4.- S-L extraction pilot plant</a:t>
            </a:r>
            <a:endParaRPr lang="es-ES" dirty="0"/>
          </a:p>
        </p:txBody>
      </p:sp>
      <p:pic>
        <p:nvPicPr>
          <p:cNvPr id="13" name="Imagen 12">
            <a:extLst>
              <a:ext uri="{FF2B5EF4-FFF2-40B4-BE49-F238E27FC236}">
                <a16:creationId xmlns:a16="http://schemas.microsoft.com/office/drawing/2014/main" id="{5541EC1D-C2EB-4152-7D59-559CC36134F7}"/>
              </a:ext>
            </a:extLst>
          </p:cNvPr>
          <p:cNvPicPr>
            <a:picLocks noChangeAspect="1"/>
          </p:cNvPicPr>
          <p:nvPr/>
        </p:nvPicPr>
        <p:blipFill>
          <a:blip r:embed="rId3"/>
          <a:stretch>
            <a:fillRect/>
          </a:stretch>
        </p:blipFill>
        <p:spPr>
          <a:xfrm>
            <a:off x="8951187" y="3799250"/>
            <a:ext cx="2408129" cy="1883827"/>
          </a:xfrm>
          <a:prstGeom prst="rect">
            <a:avLst/>
          </a:prstGeom>
          <a:ln>
            <a:noFill/>
          </a:ln>
          <a:effectLst>
            <a:softEdge rad="112500"/>
          </a:effectLst>
        </p:spPr>
      </p:pic>
      <p:sp>
        <p:nvSpPr>
          <p:cNvPr id="14" name="CuadroTexto 13">
            <a:extLst>
              <a:ext uri="{FF2B5EF4-FFF2-40B4-BE49-F238E27FC236}">
                <a16:creationId xmlns:a16="http://schemas.microsoft.com/office/drawing/2014/main" id="{7B2A8909-96FB-06B6-ACDB-7007598096B5}"/>
              </a:ext>
            </a:extLst>
          </p:cNvPr>
          <p:cNvSpPr txBox="1"/>
          <p:nvPr/>
        </p:nvSpPr>
        <p:spPr>
          <a:xfrm>
            <a:off x="8655132" y="5733642"/>
            <a:ext cx="3120019" cy="307777"/>
          </a:xfrm>
          <a:prstGeom prst="rect">
            <a:avLst/>
          </a:prstGeom>
          <a:noFill/>
        </p:spPr>
        <p:txBody>
          <a:bodyPr wrap="square" rtlCol="0">
            <a:spAutoFit/>
          </a:bodyPr>
          <a:lstStyle/>
          <a:p>
            <a:r>
              <a:rPr lang="en-GB" sz="1400" i="1" dirty="0">
                <a:solidFill>
                  <a:schemeClr val="tx1">
                    <a:lumMod val="50000"/>
                    <a:lumOff val="50000"/>
                  </a:schemeClr>
                </a:solidFill>
              </a:rPr>
              <a:t>Figure 5.- Biomethanization pilot plant</a:t>
            </a:r>
            <a:endParaRPr lang="es-ES" dirty="0"/>
          </a:p>
        </p:txBody>
      </p:sp>
    </p:spTree>
    <p:extLst>
      <p:ext uri="{BB962C8B-B14F-4D97-AF65-F5344CB8AC3E}">
        <p14:creationId xmlns:p14="http://schemas.microsoft.com/office/powerpoint/2010/main" val="102749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A61AE3A8-FDC8-40BA-A91B-99FC455E2998}"/>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id="{2A7BB8FC-C66B-44F4-AFB8-384D2CE802FF}"/>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600" dirty="0"/>
              <a:t>CTAEX</a:t>
            </a:r>
            <a:r>
              <a:rPr lang="es-ES" sz="3400" b="1" dirty="0">
                <a:solidFill>
                  <a:schemeClr val="tx1">
                    <a:lumMod val="65000"/>
                    <a:lumOff val="35000"/>
                  </a:schemeClr>
                </a:solidFill>
              </a:rPr>
              <a:t> </a:t>
            </a:r>
            <a:r>
              <a:rPr lang="es-ES" sz="3400" dirty="0">
                <a:solidFill>
                  <a:schemeClr val="tx1">
                    <a:lumMod val="65000"/>
                    <a:lumOff val="35000"/>
                  </a:schemeClr>
                </a:solidFill>
              </a:rPr>
              <a:t>(</a:t>
            </a:r>
            <a:r>
              <a:rPr lang="es-ES" sz="3400" dirty="0" err="1">
                <a:solidFill>
                  <a:schemeClr val="tx1">
                    <a:lumMod val="65000"/>
                    <a:lumOff val="35000"/>
                  </a:schemeClr>
                </a:solidFill>
              </a:rPr>
              <a:t>Spain</a:t>
            </a:r>
            <a:r>
              <a:rPr lang="es-ES" sz="3400" dirty="0">
                <a:solidFill>
                  <a:schemeClr val="tx1">
                    <a:lumMod val="65000"/>
                    <a:lumOff val="35000"/>
                  </a:schemeClr>
                </a:solidFill>
              </a:rPr>
              <a:t>)</a:t>
            </a:r>
          </a:p>
        </p:txBody>
      </p:sp>
      <p:sp>
        <p:nvSpPr>
          <p:cNvPr id="11" name="Zástupný objekt pre obsah 2">
            <a:extLst>
              <a:ext uri="{FF2B5EF4-FFF2-40B4-BE49-F238E27FC236}">
                <a16:creationId xmlns:a16="http://schemas.microsoft.com/office/drawing/2014/main" id="{0F6435C2-4DE3-43B6-8FD3-5CD782DEF4AA}"/>
              </a:ext>
            </a:extLst>
          </p:cNvPr>
          <p:cNvSpPr txBox="1">
            <a:spLocks/>
          </p:cNvSpPr>
          <p:nvPr/>
        </p:nvSpPr>
        <p:spPr>
          <a:xfrm>
            <a:off x="574373" y="1683691"/>
            <a:ext cx="7162800" cy="43577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10000"/>
              </a:lnSpc>
              <a:buClr>
                <a:srgbClr val="90C226"/>
              </a:buClr>
              <a:buNone/>
              <a:defRPr/>
            </a:pPr>
            <a:r>
              <a:rPr lang="en-US" sz="1600" b="1" dirty="0"/>
              <a:t>CTAEX</a:t>
            </a:r>
            <a:r>
              <a:rPr lang="en-US" sz="1600" dirty="0"/>
              <a:t> provides project results´ </a:t>
            </a:r>
            <a:r>
              <a:rPr lang="en-US" sz="1600" u="sng" dirty="0"/>
              <a:t>diffusion and dissemination </a:t>
            </a:r>
            <a:r>
              <a:rPr lang="en-US" sz="1600" dirty="0"/>
              <a:t>through its certified </a:t>
            </a:r>
            <a:r>
              <a:rPr lang="en-US" sz="1600" u="sng" dirty="0"/>
              <a:t>Knowledge Transfer Office </a:t>
            </a:r>
            <a:r>
              <a:rPr lang="en-US" sz="1600" dirty="0"/>
              <a:t>(KTO). </a:t>
            </a:r>
          </a:p>
          <a:p>
            <a:pPr marL="0" lvl="0" indent="0">
              <a:lnSpc>
                <a:spcPct val="110000"/>
              </a:lnSpc>
              <a:buClr>
                <a:srgbClr val="90C226"/>
              </a:buClr>
              <a:buNone/>
              <a:defRPr/>
            </a:pPr>
            <a:endParaRPr lang="en-US" sz="1600" dirty="0"/>
          </a:p>
          <a:p>
            <a:pPr marL="0" lvl="0" indent="0">
              <a:lnSpc>
                <a:spcPct val="110000"/>
              </a:lnSpc>
              <a:buClr>
                <a:srgbClr val="90C226"/>
              </a:buClr>
              <a:buNone/>
              <a:defRPr/>
            </a:pPr>
            <a:r>
              <a:rPr lang="en-US" sz="1600" b="1" dirty="0"/>
              <a:t>CTAEX</a:t>
            </a:r>
            <a:r>
              <a:rPr lang="en-US" sz="1600" dirty="0"/>
              <a:t> has also launched several Technological Observatories (</a:t>
            </a:r>
            <a:r>
              <a:rPr lang="en-US" sz="1600" dirty="0">
                <a:hlinkClick r:id="rId2"/>
              </a:rPr>
              <a:t>https://ctaex.com/observactaex</a:t>
            </a:r>
            <a:r>
              <a:rPr lang="en-US" sz="1600" dirty="0"/>
              <a:t>), as platforms to transfer the latest technologies and research results in the field of R&amp;D&amp;I applicable to the agri-food sector. </a:t>
            </a:r>
          </a:p>
          <a:p>
            <a:pPr marL="0" lvl="0" indent="0">
              <a:lnSpc>
                <a:spcPct val="110000"/>
              </a:lnSpc>
              <a:buClr>
                <a:srgbClr val="90C226"/>
              </a:buClr>
              <a:buNone/>
              <a:defRPr/>
            </a:pPr>
            <a:endParaRPr lang="en-US" sz="1600" dirty="0"/>
          </a:p>
          <a:p>
            <a:pPr marL="0" lvl="0" indent="0">
              <a:lnSpc>
                <a:spcPct val="110000"/>
              </a:lnSpc>
              <a:buClr>
                <a:srgbClr val="90C226"/>
              </a:buClr>
              <a:buNone/>
              <a:defRPr/>
            </a:pPr>
            <a:r>
              <a:rPr lang="en-US" sz="1600" dirty="0"/>
              <a:t>The use of </a:t>
            </a:r>
            <a:r>
              <a:rPr lang="en-US" sz="1600" b="1" dirty="0"/>
              <a:t>ICTs and </a:t>
            </a:r>
            <a:r>
              <a:rPr lang="en-US" sz="1600" b="1" dirty="0" err="1"/>
              <a:t>digitalisation</a:t>
            </a:r>
            <a:r>
              <a:rPr lang="en-US" sz="1600" b="1" dirty="0"/>
              <a:t> </a:t>
            </a:r>
            <a:r>
              <a:rPr lang="en-US" sz="1600" dirty="0"/>
              <a:t>processes are the real drivers of development in agriculture and the food industry. The demonstration of </a:t>
            </a:r>
            <a:r>
              <a:rPr lang="en-US" sz="1600" b="1" dirty="0"/>
              <a:t>4.0 processes </a:t>
            </a:r>
            <a:r>
              <a:rPr lang="en-US" sz="1600" dirty="0"/>
              <a:t>is one of the pillars of the </a:t>
            </a:r>
            <a:r>
              <a:rPr lang="en-US" sz="1600" dirty="0" err="1"/>
              <a:t>centre</a:t>
            </a:r>
            <a:r>
              <a:rPr lang="en-US" sz="1600" dirty="0"/>
              <a:t>, through the implementation of "</a:t>
            </a:r>
            <a:r>
              <a:rPr lang="en-US" sz="1600" b="1" dirty="0"/>
              <a:t>farm-food-labs</a:t>
            </a:r>
            <a:r>
              <a:rPr lang="en-US" sz="1600" dirty="0"/>
              <a:t>".</a:t>
            </a:r>
          </a:p>
        </p:txBody>
      </p:sp>
      <p:sp>
        <p:nvSpPr>
          <p:cNvPr id="3" name="CuadroTexto 2">
            <a:extLst>
              <a:ext uri="{FF2B5EF4-FFF2-40B4-BE49-F238E27FC236}">
                <a16:creationId xmlns:a16="http://schemas.microsoft.com/office/drawing/2014/main" id="{6AE36E8A-E271-2EFC-DAD1-4C1AAF85DB45}"/>
              </a:ext>
            </a:extLst>
          </p:cNvPr>
          <p:cNvSpPr txBox="1"/>
          <p:nvPr/>
        </p:nvSpPr>
        <p:spPr>
          <a:xfrm>
            <a:off x="8305205" y="4127033"/>
            <a:ext cx="3120019" cy="523220"/>
          </a:xfrm>
          <a:prstGeom prst="rect">
            <a:avLst/>
          </a:prstGeom>
          <a:noFill/>
        </p:spPr>
        <p:txBody>
          <a:bodyPr wrap="square" rtlCol="0">
            <a:spAutoFit/>
          </a:bodyPr>
          <a:lstStyle/>
          <a:p>
            <a:pPr algn="ctr"/>
            <a:r>
              <a:rPr lang="en-GB" sz="1400" i="1" dirty="0">
                <a:solidFill>
                  <a:schemeClr val="tx1">
                    <a:lumMod val="50000"/>
                    <a:lumOff val="50000"/>
                  </a:schemeClr>
                </a:solidFill>
              </a:rPr>
              <a:t>Figure 6.- </a:t>
            </a:r>
            <a:r>
              <a:rPr lang="en-US" sz="1400" i="1" dirty="0">
                <a:solidFill>
                  <a:schemeClr val="tx1">
                    <a:lumMod val="50000"/>
                    <a:lumOff val="50000"/>
                  </a:schemeClr>
                </a:solidFill>
              </a:rPr>
              <a:t>Knowledge Transfer Office (KTO) services</a:t>
            </a:r>
            <a:endParaRPr lang="es-ES" sz="1400" i="1" dirty="0">
              <a:solidFill>
                <a:schemeClr val="tx1">
                  <a:lumMod val="50000"/>
                  <a:lumOff val="50000"/>
                </a:schemeClr>
              </a:solidFill>
            </a:endParaRPr>
          </a:p>
        </p:txBody>
      </p:sp>
      <p:pic>
        <p:nvPicPr>
          <p:cNvPr id="5" name="Imagen 4">
            <a:extLst>
              <a:ext uri="{FF2B5EF4-FFF2-40B4-BE49-F238E27FC236}">
                <a16:creationId xmlns:a16="http://schemas.microsoft.com/office/drawing/2014/main" id="{BE77F51C-34E6-6CEB-090F-E7EF9614060E}"/>
              </a:ext>
            </a:extLst>
          </p:cNvPr>
          <p:cNvPicPr>
            <a:picLocks noChangeAspect="1"/>
          </p:cNvPicPr>
          <p:nvPr/>
        </p:nvPicPr>
        <p:blipFill>
          <a:blip r:embed="rId3"/>
          <a:stretch>
            <a:fillRect/>
          </a:stretch>
        </p:blipFill>
        <p:spPr>
          <a:xfrm>
            <a:off x="8030159" y="1928667"/>
            <a:ext cx="3670110" cy="2060627"/>
          </a:xfrm>
          <a:prstGeom prst="rect">
            <a:avLst/>
          </a:prstGeom>
        </p:spPr>
      </p:pic>
    </p:spTree>
    <p:extLst>
      <p:ext uri="{BB962C8B-B14F-4D97-AF65-F5344CB8AC3E}">
        <p14:creationId xmlns:p14="http://schemas.microsoft.com/office/powerpoint/2010/main" val="1898820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CEE3E7CC-9345-4EAC-8E90-2040CBCCB555}"/>
              </a:ext>
            </a:extLst>
          </p:cNvPr>
          <p:cNvGraphicFramePr>
            <a:graphicFrameLocks noGrp="1"/>
          </p:cNvGraphicFramePr>
          <p:nvPr>
            <p:extLst>
              <p:ext uri="{D42A27DB-BD31-4B8C-83A1-F6EECF244321}">
                <p14:modId xmlns:p14="http://schemas.microsoft.com/office/powerpoint/2010/main" val="3431416888"/>
              </p:ext>
            </p:extLst>
          </p:nvPr>
        </p:nvGraphicFramePr>
        <p:xfrm>
          <a:off x="730623" y="1931373"/>
          <a:ext cx="10730754" cy="3876040"/>
        </p:xfrm>
        <a:graphic>
          <a:graphicData uri="http://schemas.openxmlformats.org/drawingml/2006/table">
            <a:tbl>
              <a:tblPr firstRow="1" bandRow="1">
                <a:solidFill>
                  <a:schemeClr val="bg1"/>
                </a:solidFill>
                <a:tableStyleId>{68D230F3-CF80-4859-8CE7-A43EE81993B5}</a:tableStyleId>
              </a:tblPr>
              <a:tblGrid>
                <a:gridCol w="5365377">
                  <a:extLst>
                    <a:ext uri="{9D8B030D-6E8A-4147-A177-3AD203B41FA5}">
                      <a16:colId xmlns:a16="http://schemas.microsoft.com/office/drawing/2014/main" val="1088602379"/>
                    </a:ext>
                  </a:extLst>
                </a:gridCol>
                <a:gridCol w="5365377">
                  <a:extLst>
                    <a:ext uri="{9D8B030D-6E8A-4147-A177-3AD203B41FA5}">
                      <a16:colId xmlns:a16="http://schemas.microsoft.com/office/drawing/2014/main" val="1232526419"/>
                    </a:ext>
                  </a:extLst>
                </a:gridCol>
              </a:tblGrid>
              <a:tr h="370840">
                <a:tc>
                  <a:txBody>
                    <a:bodyPr/>
                    <a:lstStyle/>
                    <a:p>
                      <a:pPr algn="l"/>
                      <a:r>
                        <a:rPr lang="es-ES" sz="1600" dirty="0">
                          <a:solidFill>
                            <a:schemeClr val="tx1">
                              <a:lumMod val="50000"/>
                              <a:lumOff val="50000"/>
                            </a:schemeClr>
                          </a:solidFill>
                        </a:rPr>
                        <a:t>Expected Outcome/</a:t>
                      </a:r>
                      <a:r>
                        <a:rPr lang="es-ES" sz="1600" dirty="0" err="1">
                          <a:solidFill>
                            <a:schemeClr val="tx1">
                              <a:lumMod val="50000"/>
                              <a:lumOff val="50000"/>
                            </a:schemeClr>
                          </a:solidFill>
                        </a:rPr>
                        <a:t>Scope</a:t>
                      </a:r>
                      <a:r>
                        <a:rPr lang="es-ES" sz="1600" dirty="0">
                          <a:solidFill>
                            <a:schemeClr val="tx1">
                              <a:lumMod val="50000"/>
                              <a:lumOff val="50000"/>
                            </a:schemeClr>
                          </a:solidFill>
                        </a:rPr>
                        <a:t>/Other</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l"/>
                      <a:r>
                        <a:rPr lang="es-ES" sz="1600" dirty="0" err="1">
                          <a:solidFill>
                            <a:schemeClr val="tx1">
                              <a:lumMod val="50000"/>
                              <a:lumOff val="50000"/>
                            </a:schemeClr>
                          </a:solidFill>
                        </a:rPr>
                        <a:t>Our</a:t>
                      </a:r>
                      <a:r>
                        <a:rPr lang="es-ES" sz="1600" dirty="0">
                          <a:solidFill>
                            <a:schemeClr val="tx1">
                              <a:lumMod val="50000"/>
                              <a:lumOff val="50000"/>
                            </a:schemeClr>
                          </a:solidFill>
                        </a:rPr>
                        <a:t> </a:t>
                      </a:r>
                      <a:r>
                        <a:rPr lang="es-ES" sz="1600" dirty="0" err="1">
                          <a:solidFill>
                            <a:schemeClr val="tx1">
                              <a:lumMod val="50000"/>
                              <a:lumOff val="50000"/>
                            </a:schemeClr>
                          </a:solidFill>
                        </a:rPr>
                        <a:t>contribution</a:t>
                      </a:r>
                      <a:endParaRPr lang="es-ES" sz="1600" dirty="0">
                        <a:solidFill>
                          <a:schemeClr val="tx1">
                            <a:lumMod val="50000"/>
                            <a:lumOff val="50000"/>
                          </a:schemeClr>
                        </a:solidFill>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4527050"/>
                  </a:ext>
                </a:extLst>
              </a:tr>
              <a:tr h="370840">
                <a:tc>
                  <a:txBody>
                    <a:bodyPr/>
                    <a:lstStyle/>
                    <a:p>
                      <a:pPr marL="285750" indent="-285750">
                        <a:buFont typeface="Calibri" panose="020F0502020204030204" pitchFamily="34" charset="0"/>
                        <a:buChar char="‒"/>
                      </a:pPr>
                      <a:r>
                        <a:rPr lang="es-ES" sz="1400" kern="1200" dirty="0">
                          <a:solidFill>
                            <a:schemeClr val="tx1">
                              <a:lumMod val="50000"/>
                              <a:lumOff val="50000"/>
                            </a:schemeClr>
                          </a:solidFill>
                          <a:latin typeface="+mn-lt"/>
                          <a:ea typeface="+mn-ea"/>
                          <a:cs typeface="+mn-cs"/>
                        </a:rPr>
                        <a:t>T</a:t>
                      </a:r>
                      <a:r>
                        <a:rPr lang="en-US" sz="1400" kern="1200" dirty="0">
                          <a:solidFill>
                            <a:schemeClr val="tx1">
                              <a:lumMod val="50000"/>
                              <a:lumOff val="50000"/>
                            </a:schemeClr>
                          </a:solidFill>
                          <a:latin typeface="+mn-lt"/>
                          <a:ea typeface="+mn-ea"/>
                          <a:cs typeface="+mn-cs"/>
                        </a:rPr>
                        <a:t>he competitive production of protein crops is boosted across Europe, by developing and testing sustainable and cost-effective innovations tailored to different farming systems, regions and contexts</a:t>
                      </a:r>
                      <a:r>
                        <a:rPr lang="es-ES" sz="1400" kern="1200" dirty="0">
                          <a:solidFill>
                            <a:schemeClr val="tx1">
                              <a:lumMod val="50000"/>
                              <a:lumOff val="50000"/>
                            </a:schemeClr>
                          </a:solidFill>
                          <a:latin typeface="+mn-lt"/>
                          <a:ea typeface="+mn-ea"/>
                          <a:cs typeface="+mn-cs"/>
                        </a:rPr>
                        <a:t>.</a:t>
                      </a:r>
                    </a:p>
                  </a:txBody>
                  <a:tcPr>
                    <a:lnT w="12700" cmpd="sng">
                      <a:noFill/>
                    </a:lnT>
                    <a:solidFill>
                      <a:srgbClr val="C7D41E">
                        <a:alpha val="20000"/>
                      </a:srgbClr>
                    </a:solidFill>
                  </a:tcPr>
                </a:tc>
                <a:tc>
                  <a:txBody>
                    <a:bodyPr/>
                    <a:lstStyle/>
                    <a:p>
                      <a:pPr marL="285750" indent="-285750">
                        <a:buFont typeface="Calibri" panose="020F0502020204030204" pitchFamily="34" charset="0"/>
                        <a:buChar char="‒"/>
                      </a:pPr>
                      <a:r>
                        <a:rPr lang="en-US" sz="1400" dirty="0">
                          <a:solidFill>
                            <a:schemeClr val="tx1">
                              <a:lumMod val="50000"/>
                              <a:lumOff val="50000"/>
                            </a:schemeClr>
                          </a:solidFill>
                        </a:rPr>
                        <a:t>By enabling innovations that enhance the competitiveness, resilience and sustainability of protein crops across diverse EU systems, with distinctive leadership in industrial </a:t>
                      </a:r>
                      <a:r>
                        <a:rPr lang="en-US" sz="1400" b="1" dirty="0">
                          <a:solidFill>
                            <a:schemeClr val="tx1">
                              <a:lumMod val="50000"/>
                              <a:lumOff val="50000"/>
                            </a:schemeClr>
                          </a:solidFill>
                        </a:rPr>
                        <a:t>hemp</a:t>
                      </a:r>
                      <a:r>
                        <a:rPr lang="en-US" sz="1400" dirty="0">
                          <a:solidFill>
                            <a:schemeClr val="tx1">
                              <a:lumMod val="50000"/>
                              <a:lumOff val="50000"/>
                            </a:schemeClr>
                          </a:solidFill>
                        </a:rPr>
                        <a:t> as a high-potential protein and multi-purpose crop with strong potential for food, feed and bioproduct markets, backed by more than 10  projects and over 12 years of consolidated experience in this value chain.</a:t>
                      </a:r>
                    </a:p>
                    <a:p>
                      <a:pPr marL="285750" indent="-285750">
                        <a:buFont typeface="Calibri" panose="020F0502020204030204" pitchFamily="34" charset="0"/>
                        <a:buChar char="‒"/>
                      </a:pPr>
                      <a:r>
                        <a:rPr lang="en-US" sz="1400" dirty="0">
                          <a:solidFill>
                            <a:schemeClr val="tx1">
                              <a:lumMod val="50000"/>
                              <a:lumOff val="50000"/>
                            </a:schemeClr>
                          </a:solidFill>
                        </a:rPr>
                        <a:t>CTAEX supports the deployment of new digital tools for precision protein‑crop management, in fact, is conducting collaborative initiatives such as the </a:t>
                      </a:r>
                      <a:r>
                        <a:rPr lang="en-US" sz="1400" b="1" dirty="0">
                          <a:solidFill>
                            <a:schemeClr val="tx1">
                              <a:lumMod val="50000"/>
                              <a:lumOff val="50000"/>
                            </a:schemeClr>
                          </a:solidFill>
                        </a:rPr>
                        <a:t>WE CANN </a:t>
                      </a:r>
                      <a:r>
                        <a:rPr lang="en-US" sz="1400" dirty="0">
                          <a:solidFill>
                            <a:schemeClr val="tx1">
                              <a:lumMod val="50000"/>
                              <a:lumOff val="50000"/>
                            </a:schemeClr>
                          </a:solidFill>
                        </a:rPr>
                        <a:t>project (national call), which applies blockchain‑based traceability, monitorization and carbon‑footprint assessment to industrial hemp cropping system further demonstrates its ability to bridge agronomic research, processing innovation and value‑chain adoption within diversified cropping systems and European sustainability protein‑autonomy strategies</a:t>
                      </a:r>
                      <a:endParaRPr lang="es-ES" sz="1400" dirty="0">
                        <a:solidFill>
                          <a:schemeClr val="tx1">
                            <a:lumMod val="50000"/>
                            <a:lumOff val="50000"/>
                          </a:schemeClr>
                        </a:solidFill>
                      </a:endParaRPr>
                    </a:p>
                  </a:txBody>
                  <a:tcPr>
                    <a:lnT w="12700" cmpd="sng">
                      <a:noFill/>
                    </a:lnT>
                    <a:solidFill>
                      <a:srgbClr val="C7D41E">
                        <a:alpha val="20000"/>
                      </a:srgbClr>
                    </a:solidFill>
                  </a:tcPr>
                </a:tc>
                <a:extLst>
                  <a:ext uri="{0D108BD9-81ED-4DB2-BD59-A6C34878D82A}">
                    <a16:rowId xmlns:a16="http://schemas.microsoft.com/office/drawing/2014/main" val="40196207"/>
                  </a:ext>
                </a:extLst>
              </a:tr>
            </a:tbl>
          </a:graphicData>
        </a:graphic>
      </p:graphicFrame>
      <p:cxnSp>
        <p:nvCxnSpPr>
          <p:cNvPr id="7" name="Conector recto 6">
            <a:extLst>
              <a:ext uri="{FF2B5EF4-FFF2-40B4-BE49-F238E27FC236}">
                <a16:creationId xmlns:a16="http://schemas.microsoft.com/office/drawing/2014/main" id="{8DF49AD1-6469-487D-B9F9-E0607D33CD03}"/>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A9A4C97E-F0D5-4856-992C-ED9E9E019D51}"/>
              </a:ext>
            </a:extLst>
          </p:cNvPr>
          <p:cNvSpPr txBox="1">
            <a:spLocks/>
          </p:cNvSpPr>
          <p:nvPr/>
        </p:nvSpPr>
        <p:spPr>
          <a:xfrm>
            <a:off x="4025153" y="162313"/>
            <a:ext cx="7950305"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n-US" sz="3600" dirty="0">
                <a:solidFill>
                  <a:schemeClr val="tx1">
                    <a:lumMod val="65000"/>
                    <a:lumOff val="35000"/>
                  </a:schemeClr>
                </a:solidFill>
              </a:rPr>
              <a:t>HORIZON-CL6-2026-02-FARM2FORK-03</a:t>
            </a:r>
            <a:endParaRPr lang="es-ES" sz="3400" b="1" dirty="0">
              <a:solidFill>
                <a:schemeClr val="tx1">
                  <a:lumMod val="65000"/>
                  <a:lumOff val="35000"/>
                </a:schemeClr>
              </a:solidFill>
            </a:endParaRPr>
          </a:p>
        </p:txBody>
      </p:sp>
      <p:sp>
        <p:nvSpPr>
          <p:cNvPr id="5" name="Rectángulo 4">
            <a:extLst>
              <a:ext uri="{FF2B5EF4-FFF2-40B4-BE49-F238E27FC236}">
                <a16:creationId xmlns:a16="http://schemas.microsoft.com/office/drawing/2014/main" id="{012AC565-037B-4395-B173-DA86E7980EC4}"/>
              </a:ext>
            </a:extLst>
          </p:cNvPr>
          <p:cNvSpPr/>
          <p:nvPr/>
        </p:nvSpPr>
        <p:spPr>
          <a:xfrm>
            <a:off x="434109" y="942109"/>
            <a:ext cx="11439129" cy="568417"/>
          </a:xfrm>
          <a:prstGeom prst="rect">
            <a:avLst/>
          </a:prstGeom>
          <a:solidFill>
            <a:srgbClr val="C7D41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65000"/>
                    <a:lumOff val="35000"/>
                  </a:schemeClr>
                </a:solidFill>
              </a:rPr>
              <a:t>Boosting the competitiveness of protein crops in Europe</a:t>
            </a:r>
          </a:p>
        </p:txBody>
      </p:sp>
    </p:spTree>
    <p:extLst>
      <p:ext uri="{BB962C8B-B14F-4D97-AF65-F5344CB8AC3E}">
        <p14:creationId xmlns:p14="http://schemas.microsoft.com/office/powerpoint/2010/main" val="2553856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8DF49AD1-6469-487D-B9F9-E0607D33CD03}"/>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A9A4C97E-F0D5-4856-992C-ED9E9E019D51}"/>
              </a:ext>
            </a:extLst>
          </p:cNvPr>
          <p:cNvSpPr txBox="1">
            <a:spLocks/>
          </p:cNvSpPr>
          <p:nvPr/>
        </p:nvSpPr>
        <p:spPr>
          <a:xfrm>
            <a:off x="3514165" y="162313"/>
            <a:ext cx="8461293"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n-US" sz="3200" dirty="0">
                <a:solidFill>
                  <a:schemeClr val="tx1">
                    <a:lumMod val="65000"/>
                    <a:lumOff val="35000"/>
                  </a:schemeClr>
                </a:solidFill>
              </a:rPr>
              <a:t>HORIZON-CL6-2026-02-FARM2FORK-03</a:t>
            </a:r>
            <a:endParaRPr lang="es-ES" sz="3200" b="1" dirty="0">
              <a:solidFill>
                <a:schemeClr val="tx1">
                  <a:lumMod val="65000"/>
                  <a:lumOff val="35000"/>
                </a:schemeClr>
              </a:solidFill>
            </a:endParaRPr>
          </a:p>
        </p:txBody>
      </p:sp>
      <p:sp>
        <p:nvSpPr>
          <p:cNvPr id="5" name="Rectángulo 4">
            <a:extLst>
              <a:ext uri="{FF2B5EF4-FFF2-40B4-BE49-F238E27FC236}">
                <a16:creationId xmlns:a16="http://schemas.microsoft.com/office/drawing/2014/main" id="{012AC565-037B-4395-B173-DA86E7980EC4}"/>
              </a:ext>
            </a:extLst>
          </p:cNvPr>
          <p:cNvSpPr/>
          <p:nvPr/>
        </p:nvSpPr>
        <p:spPr>
          <a:xfrm>
            <a:off x="434109" y="942109"/>
            <a:ext cx="11439129" cy="568417"/>
          </a:xfrm>
          <a:prstGeom prst="rect">
            <a:avLst/>
          </a:prstGeom>
          <a:solidFill>
            <a:srgbClr val="C7D41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65000"/>
                    <a:lumOff val="35000"/>
                  </a:schemeClr>
                </a:solidFill>
              </a:rPr>
              <a:t>Boosting the competitiveness of protein crops in Europe</a:t>
            </a:r>
          </a:p>
        </p:txBody>
      </p:sp>
      <p:graphicFrame>
        <p:nvGraphicFramePr>
          <p:cNvPr id="9" name="Tabla 8">
            <a:extLst>
              <a:ext uri="{FF2B5EF4-FFF2-40B4-BE49-F238E27FC236}">
                <a16:creationId xmlns:a16="http://schemas.microsoft.com/office/drawing/2014/main" id="{6B99CAA2-6117-4E88-8147-434E397082DF}"/>
              </a:ext>
            </a:extLst>
          </p:cNvPr>
          <p:cNvGraphicFramePr>
            <a:graphicFrameLocks noGrp="1"/>
          </p:cNvGraphicFramePr>
          <p:nvPr>
            <p:extLst>
              <p:ext uri="{D42A27DB-BD31-4B8C-83A1-F6EECF244321}">
                <p14:modId xmlns:p14="http://schemas.microsoft.com/office/powerpoint/2010/main" val="1417694142"/>
              </p:ext>
            </p:extLst>
          </p:nvPr>
        </p:nvGraphicFramePr>
        <p:xfrm>
          <a:off x="730623" y="1931373"/>
          <a:ext cx="10730754" cy="2809240"/>
        </p:xfrm>
        <a:graphic>
          <a:graphicData uri="http://schemas.openxmlformats.org/drawingml/2006/table">
            <a:tbl>
              <a:tblPr firstRow="1" bandRow="1">
                <a:solidFill>
                  <a:schemeClr val="bg1"/>
                </a:solidFill>
                <a:tableStyleId>{68D230F3-CF80-4859-8CE7-A43EE81993B5}</a:tableStyleId>
              </a:tblPr>
              <a:tblGrid>
                <a:gridCol w="5365377">
                  <a:extLst>
                    <a:ext uri="{9D8B030D-6E8A-4147-A177-3AD203B41FA5}">
                      <a16:colId xmlns:a16="http://schemas.microsoft.com/office/drawing/2014/main" val="1088602379"/>
                    </a:ext>
                  </a:extLst>
                </a:gridCol>
                <a:gridCol w="5365377">
                  <a:extLst>
                    <a:ext uri="{9D8B030D-6E8A-4147-A177-3AD203B41FA5}">
                      <a16:colId xmlns:a16="http://schemas.microsoft.com/office/drawing/2014/main" val="1232526419"/>
                    </a:ext>
                  </a:extLst>
                </a:gridCol>
              </a:tblGrid>
              <a:tr h="370840">
                <a:tc>
                  <a:txBody>
                    <a:bodyPr/>
                    <a:lstStyle/>
                    <a:p>
                      <a:pPr algn="l"/>
                      <a:r>
                        <a:rPr lang="es-ES" sz="1600" dirty="0">
                          <a:solidFill>
                            <a:schemeClr val="tx1">
                              <a:lumMod val="50000"/>
                              <a:lumOff val="50000"/>
                            </a:schemeClr>
                          </a:solidFill>
                        </a:rPr>
                        <a:t>Expected Outcome/</a:t>
                      </a:r>
                      <a:r>
                        <a:rPr lang="es-ES" sz="1600" dirty="0" err="1">
                          <a:solidFill>
                            <a:schemeClr val="tx1">
                              <a:lumMod val="50000"/>
                              <a:lumOff val="50000"/>
                            </a:schemeClr>
                          </a:solidFill>
                        </a:rPr>
                        <a:t>Scope</a:t>
                      </a:r>
                      <a:r>
                        <a:rPr lang="es-ES" sz="1600" dirty="0">
                          <a:solidFill>
                            <a:schemeClr val="tx1">
                              <a:lumMod val="50000"/>
                              <a:lumOff val="50000"/>
                            </a:schemeClr>
                          </a:solidFill>
                        </a:rPr>
                        <a:t>/Other</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l"/>
                      <a:r>
                        <a:rPr lang="es-ES" sz="1600" dirty="0" err="1">
                          <a:solidFill>
                            <a:schemeClr val="tx1">
                              <a:lumMod val="50000"/>
                              <a:lumOff val="50000"/>
                            </a:schemeClr>
                          </a:solidFill>
                        </a:rPr>
                        <a:t>Our</a:t>
                      </a:r>
                      <a:r>
                        <a:rPr lang="es-ES" sz="1600" dirty="0">
                          <a:solidFill>
                            <a:schemeClr val="tx1">
                              <a:lumMod val="50000"/>
                              <a:lumOff val="50000"/>
                            </a:schemeClr>
                          </a:solidFill>
                        </a:rPr>
                        <a:t> </a:t>
                      </a:r>
                      <a:r>
                        <a:rPr lang="es-ES" sz="1600" dirty="0" err="1">
                          <a:solidFill>
                            <a:schemeClr val="tx1">
                              <a:lumMod val="50000"/>
                              <a:lumOff val="50000"/>
                            </a:schemeClr>
                          </a:solidFill>
                        </a:rPr>
                        <a:t>contribution</a:t>
                      </a:r>
                      <a:endParaRPr lang="es-ES" sz="1600" dirty="0">
                        <a:solidFill>
                          <a:schemeClr val="tx1">
                            <a:lumMod val="50000"/>
                            <a:lumOff val="50000"/>
                          </a:schemeClr>
                        </a:solidFill>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4527050"/>
                  </a:ext>
                </a:extLst>
              </a:tr>
              <a:tr h="370840">
                <a:tc>
                  <a:txBody>
                    <a:bodyPr/>
                    <a:lstStyle/>
                    <a:p>
                      <a:pPr marL="285750" indent="-285750">
                        <a:buFont typeface="Calibri" panose="020F0502020204030204" pitchFamily="34" charset="0"/>
                        <a:buChar char="‒"/>
                      </a:pPr>
                      <a:r>
                        <a:rPr lang="en-US" sz="1400" kern="1200" dirty="0">
                          <a:solidFill>
                            <a:schemeClr val="tx1">
                              <a:lumMod val="50000"/>
                              <a:lumOff val="50000"/>
                            </a:schemeClr>
                          </a:solidFill>
                          <a:latin typeface="+mn-lt"/>
                          <a:ea typeface="+mn-ea"/>
                          <a:cs typeface="+mn-cs"/>
                        </a:rPr>
                        <a:t>Plant-based proteins production in Europe is increased, contributing to greater economical and environmental sustainability (including agrobiodiversity) and strengthening the European food and feed autonomy</a:t>
                      </a:r>
                      <a:r>
                        <a:rPr lang="es-ES" sz="1400" kern="1200" dirty="0">
                          <a:solidFill>
                            <a:schemeClr val="tx1">
                              <a:lumMod val="50000"/>
                              <a:lumOff val="50000"/>
                            </a:schemeClr>
                          </a:solidFill>
                          <a:latin typeface="+mn-lt"/>
                          <a:ea typeface="+mn-ea"/>
                          <a:cs typeface="+mn-cs"/>
                        </a:rPr>
                        <a:t>.</a:t>
                      </a:r>
                    </a:p>
                  </a:txBody>
                  <a:tcPr>
                    <a:lnT w="12700" cmpd="sng">
                      <a:noFill/>
                    </a:lnT>
                    <a:solidFill>
                      <a:schemeClr val="bg1">
                        <a:alpha val="20000"/>
                      </a:schemeClr>
                    </a:solidFill>
                  </a:tcPr>
                </a:tc>
                <a:tc>
                  <a:txBody>
                    <a:bodyPr/>
                    <a:lstStyle/>
                    <a:p>
                      <a:pPr marL="285750" indent="-285750">
                        <a:buFont typeface="Calibri" panose="020F0502020204030204" pitchFamily="34" charset="0"/>
                        <a:buChar char="‒"/>
                      </a:pPr>
                      <a:r>
                        <a:rPr lang="en-US" sz="1400" dirty="0">
                          <a:solidFill>
                            <a:schemeClr val="tx1">
                              <a:lumMod val="50000"/>
                              <a:lumOff val="50000"/>
                            </a:schemeClr>
                          </a:solidFill>
                        </a:rPr>
                        <a:t>CTAEX conducts comprehensive physicochemical and nutritional profiling, soil and biomass characterizations, and protein quality analytics to support value-chain decision-making and compliance with food/feed safety and legality standards.  CTAEX has practical experience in cross-border protein crop </a:t>
                      </a:r>
                      <a:r>
                        <a:rPr lang="en-US" sz="1400" dirty="0" err="1">
                          <a:solidFill>
                            <a:schemeClr val="tx1">
                              <a:lumMod val="50000"/>
                              <a:lumOff val="50000"/>
                            </a:schemeClr>
                          </a:solidFill>
                        </a:rPr>
                        <a:t>valorisation’s</a:t>
                      </a:r>
                      <a:r>
                        <a:rPr lang="en-US" sz="1400" dirty="0">
                          <a:solidFill>
                            <a:schemeClr val="tx1">
                              <a:lumMod val="50000"/>
                              <a:lumOff val="50000"/>
                            </a:schemeClr>
                          </a:solidFill>
                        </a:rPr>
                        <a:t>, notably participating in </a:t>
                      </a:r>
                      <a:r>
                        <a:rPr lang="en-US" sz="1400" b="1" dirty="0">
                          <a:solidFill>
                            <a:schemeClr val="tx1">
                              <a:lumMod val="50000"/>
                              <a:lumOff val="50000"/>
                            </a:schemeClr>
                          </a:solidFill>
                        </a:rPr>
                        <a:t>BGREENER</a:t>
                      </a:r>
                      <a:r>
                        <a:rPr lang="en-US" sz="1400" dirty="0">
                          <a:solidFill>
                            <a:schemeClr val="tx1">
                              <a:lumMod val="50000"/>
                              <a:lumOff val="50000"/>
                            </a:schemeClr>
                          </a:solidFill>
                        </a:rPr>
                        <a:t> and </a:t>
                      </a:r>
                      <a:r>
                        <a:rPr lang="en-US" sz="1400" b="1" dirty="0">
                          <a:solidFill>
                            <a:schemeClr val="tx1">
                              <a:lumMod val="50000"/>
                              <a:lumOff val="50000"/>
                            </a:schemeClr>
                          </a:solidFill>
                        </a:rPr>
                        <a:t>HEMPVALUE</a:t>
                      </a:r>
                      <a:r>
                        <a:rPr lang="en-US" sz="1400" dirty="0">
                          <a:solidFill>
                            <a:schemeClr val="tx1">
                              <a:lumMod val="50000"/>
                              <a:lumOff val="50000"/>
                            </a:schemeClr>
                          </a:solidFill>
                        </a:rPr>
                        <a:t> projects (Interreg Spain-Portugal), which promote hemp cultivation across diverse rural areas of Spain and Portugal, while enhancing biodiversity, improving soil quality while at the same time obtaining quality seeds and stalks for </a:t>
                      </a:r>
                      <a:r>
                        <a:rPr lang="en-US" sz="1400" dirty="0" err="1">
                          <a:solidFill>
                            <a:schemeClr val="tx1">
                              <a:lumMod val="50000"/>
                              <a:lumOff val="50000"/>
                            </a:schemeClr>
                          </a:solidFill>
                        </a:rPr>
                        <a:t>biobased</a:t>
                      </a:r>
                      <a:r>
                        <a:rPr lang="en-US" sz="1400" dirty="0">
                          <a:solidFill>
                            <a:schemeClr val="tx1">
                              <a:lumMod val="50000"/>
                              <a:lumOff val="50000"/>
                            </a:schemeClr>
                          </a:solidFill>
                        </a:rPr>
                        <a:t> value chains in bioconstruction and bioplastic applications.</a:t>
                      </a:r>
                    </a:p>
                  </a:txBody>
                  <a:tcPr>
                    <a:lnT w="12700" cmpd="sng">
                      <a:noFill/>
                    </a:lnT>
                    <a:solidFill>
                      <a:schemeClr val="bg1">
                        <a:alpha val="20000"/>
                      </a:schemeClr>
                    </a:solidFill>
                  </a:tcPr>
                </a:tc>
                <a:extLst>
                  <a:ext uri="{0D108BD9-81ED-4DB2-BD59-A6C34878D82A}">
                    <a16:rowId xmlns:a16="http://schemas.microsoft.com/office/drawing/2014/main" val="40196207"/>
                  </a:ext>
                </a:extLst>
              </a:tr>
            </a:tbl>
          </a:graphicData>
        </a:graphic>
      </p:graphicFrame>
    </p:spTree>
    <p:extLst>
      <p:ext uri="{BB962C8B-B14F-4D97-AF65-F5344CB8AC3E}">
        <p14:creationId xmlns:p14="http://schemas.microsoft.com/office/powerpoint/2010/main" val="4143508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8DF49AD1-6469-487D-B9F9-E0607D33CD03}"/>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A9A4C97E-F0D5-4856-992C-ED9E9E019D51}"/>
              </a:ext>
            </a:extLst>
          </p:cNvPr>
          <p:cNvSpPr txBox="1">
            <a:spLocks/>
          </p:cNvSpPr>
          <p:nvPr/>
        </p:nvSpPr>
        <p:spPr>
          <a:xfrm>
            <a:off x="3514165" y="162313"/>
            <a:ext cx="8461293"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n-US" sz="3200" dirty="0">
                <a:solidFill>
                  <a:schemeClr val="tx1">
                    <a:lumMod val="65000"/>
                    <a:lumOff val="35000"/>
                  </a:schemeClr>
                </a:solidFill>
              </a:rPr>
              <a:t>HORIZON-CL6-2026-02-FARM2FORK-03</a:t>
            </a:r>
            <a:endParaRPr lang="es-ES" sz="3200" b="1" dirty="0">
              <a:solidFill>
                <a:schemeClr val="tx1">
                  <a:lumMod val="65000"/>
                  <a:lumOff val="35000"/>
                </a:schemeClr>
              </a:solidFill>
            </a:endParaRPr>
          </a:p>
        </p:txBody>
      </p:sp>
      <p:sp>
        <p:nvSpPr>
          <p:cNvPr id="5" name="Rectángulo 4">
            <a:extLst>
              <a:ext uri="{FF2B5EF4-FFF2-40B4-BE49-F238E27FC236}">
                <a16:creationId xmlns:a16="http://schemas.microsoft.com/office/drawing/2014/main" id="{012AC565-037B-4395-B173-DA86E7980EC4}"/>
              </a:ext>
            </a:extLst>
          </p:cNvPr>
          <p:cNvSpPr/>
          <p:nvPr/>
        </p:nvSpPr>
        <p:spPr>
          <a:xfrm>
            <a:off x="434109" y="942109"/>
            <a:ext cx="11439129" cy="568417"/>
          </a:xfrm>
          <a:prstGeom prst="rect">
            <a:avLst/>
          </a:prstGeom>
          <a:solidFill>
            <a:srgbClr val="C7D41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65000"/>
                    <a:lumOff val="35000"/>
                  </a:schemeClr>
                </a:solidFill>
              </a:rPr>
              <a:t>Boosting the competitiveness of protein crops in Europe</a:t>
            </a:r>
          </a:p>
        </p:txBody>
      </p:sp>
      <p:graphicFrame>
        <p:nvGraphicFramePr>
          <p:cNvPr id="9" name="Tabla 8">
            <a:extLst>
              <a:ext uri="{FF2B5EF4-FFF2-40B4-BE49-F238E27FC236}">
                <a16:creationId xmlns:a16="http://schemas.microsoft.com/office/drawing/2014/main" id="{6B99CAA2-6117-4E88-8147-434E397082DF}"/>
              </a:ext>
            </a:extLst>
          </p:cNvPr>
          <p:cNvGraphicFramePr>
            <a:graphicFrameLocks noGrp="1"/>
          </p:cNvGraphicFramePr>
          <p:nvPr>
            <p:extLst>
              <p:ext uri="{D42A27DB-BD31-4B8C-83A1-F6EECF244321}">
                <p14:modId xmlns:p14="http://schemas.microsoft.com/office/powerpoint/2010/main" val="3625614252"/>
              </p:ext>
            </p:extLst>
          </p:nvPr>
        </p:nvGraphicFramePr>
        <p:xfrm>
          <a:off x="730623" y="1931373"/>
          <a:ext cx="10730754" cy="2595880"/>
        </p:xfrm>
        <a:graphic>
          <a:graphicData uri="http://schemas.openxmlformats.org/drawingml/2006/table">
            <a:tbl>
              <a:tblPr firstRow="1" bandRow="1">
                <a:solidFill>
                  <a:schemeClr val="bg1"/>
                </a:solidFill>
                <a:tableStyleId>{68D230F3-CF80-4859-8CE7-A43EE81993B5}</a:tableStyleId>
              </a:tblPr>
              <a:tblGrid>
                <a:gridCol w="5365377">
                  <a:extLst>
                    <a:ext uri="{9D8B030D-6E8A-4147-A177-3AD203B41FA5}">
                      <a16:colId xmlns:a16="http://schemas.microsoft.com/office/drawing/2014/main" val="1088602379"/>
                    </a:ext>
                  </a:extLst>
                </a:gridCol>
                <a:gridCol w="5365377">
                  <a:extLst>
                    <a:ext uri="{9D8B030D-6E8A-4147-A177-3AD203B41FA5}">
                      <a16:colId xmlns:a16="http://schemas.microsoft.com/office/drawing/2014/main" val="1232526419"/>
                    </a:ext>
                  </a:extLst>
                </a:gridCol>
              </a:tblGrid>
              <a:tr h="370840">
                <a:tc>
                  <a:txBody>
                    <a:bodyPr/>
                    <a:lstStyle/>
                    <a:p>
                      <a:pPr algn="l"/>
                      <a:r>
                        <a:rPr lang="es-ES" sz="1600" dirty="0">
                          <a:solidFill>
                            <a:schemeClr val="tx1">
                              <a:lumMod val="50000"/>
                              <a:lumOff val="50000"/>
                            </a:schemeClr>
                          </a:solidFill>
                        </a:rPr>
                        <a:t>Expected Outcome/</a:t>
                      </a:r>
                      <a:r>
                        <a:rPr lang="es-ES" sz="1600" dirty="0" err="1">
                          <a:solidFill>
                            <a:schemeClr val="tx1">
                              <a:lumMod val="50000"/>
                              <a:lumOff val="50000"/>
                            </a:schemeClr>
                          </a:solidFill>
                        </a:rPr>
                        <a:t>Scope</a:t>
                      </a:r>
                      <a:r>
                        <a:rPr lang="es-ES" sz="1600" dirty="0">
                          <a:solidFill>
                            <a:schemeClr val="tx1">
                              <a:lumMod val="50000"/>
                              <a:lumOff val="50000"/>
                            </a:schemeClr>
                          </a:solidFill>
                        </a:rPr>
                        <a:t>/Other</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l"/>
                      <a:r>
                        <a:rPr lang="es-ES" sz="1600" dirty="0" err="1">
                          <a:solidFill>
                            <a:schemeClr val="tx1">
                              <a:lumMod val="50000"/>
                              <a:lumOff val="50000"/>
                            </a:schemeClr>
                          </a:solidFill>
                        </a:rPr>
                        <a:t>Our</a:t>
                      </a:r>
                      <a:r>
                        <a:rPr lang="es-ES" sz="1600" dirty="0">
                          <a:solidFill>
                            <a:schemeClr val="tx1">
                              <a:lumMod val="50000"/>
                              <a:lumOff val="50000"/>
                            </a:schemeClr>
                          </a:solidFill>
                        </a:rPr>
                        <a:t> </a:t>
                      </a:r>
                      <a:r>
                        <a:rPr lang="es-ES" sz="1600" dirty="0" err="1">
                          <a:solidFill>
                            <a:schemeClr val="tx1">
                              <a:lumMod val="50000"/>
                              <a:lumOff val="50000"/>
                            </a:schemeClr>
                          </a:solidFill>
                        </a:rPr>
                        <a:t>contribution</a:t>
                      </a:r>
                      <a:endParaRPr lang="es-ES" sz="1600" dirty="0">
                        <a:solidFill>
                          <a:schemeClr val="tx1">
                            <a:lumMod val="50000"/>
                            <a:lumOff val="50000"/>
                          </a:schemeClr>
                        </a:solidFill>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4527050"/>
                  </a:ext>
                </a:extLst>
              </a:tr>
              <a:tr h="370840">
                <a:tc>
                  <a:txBody>
                    <a:bodyPr/>
                    <a:lstStyle/>
                    <a:p>
                      <a:pPr marL="285750" indent="-285750">
                        <a:buFont typeface="Calibri" panose="020F0502020204030204" pitchFamily="34" charset="0"/>
                        <a:buChar char="‒"/>
                      </a:pPr>
                      <a:r>
                        <a:rPr lang="en-US" sz="1400" kern="1200" dirty="0">
                          <a:solidFill>
                            <a:schemeClr val="tx1">
                              <a:lumMod val="50000"/>
                              <a:lumOff val="50000"/>
                            </a:schemeClr>
                          </a:solidFill>
                          <a:latin typeface="+mn-lt"/>
                          <a:ea typeface="+mn-ea"/>
                          <a:cs typeface="+mn-cs"/>
                        </a:rPr>
                        <a:t>Plant-based proteins production in Europe is increased, contributing to greater economical and environmental sustainability (including agrobiodiversity) and strengthening the European food and feed autonomy</a:t>
                      </a:r>
                      <a:r>
                        <a:rPr lang="es-ES" sz="1400" kern="1200" dirty="0">
                          <a:solidFill>
                            <a:schemeClr val="tx1">
                              <a:lumMod val="50000"/>
                              <a:lumOff val="50000"/>
                            </a:schemeClr>
                          </a:solidFill>
                          <a:latin typeface="+mn-lt"/>
                          <a:ea typeface="+mn-ea"/>
                          <a:cs typeface="+mn-cs"/>
                        </a:rPr>
                        <a:t>.</a:t>
                      </a:r>
                    </a:p>
                  </a:txBody>
                  <a:tcPr>
                    <a:lnT w="12700" cmpd="sng">
                      <a:noFill/>
                    </a:lnT>
                    <a:solidFill>
                      <a:schemeClr val="bg1">
                        <a:alpha val="20000"/>
                      </a:schemeClr>
                    </a:solidFill>
                  </a:tcPr>
                </a:tc>
                <a:tc>
                  <a:txBody>
                    <a:bodyPr/>
                    <a:lstStyle/>
                    <a:p>
                      <a:pPr marL="285750" indent="-285750">
                        <a:buFont typeface="Calibri" panose="020F0502020204030204" pitchFamily="34" charset="0"/>
                        <a:buChar char="‒"/>
                      </a:pPr>
                      <a:r>
                        <a:rPr lang="en-US" sz="1400" dirty="0">
                          <a:solidFill>
                            <a:schemeClr val="tx1">
                              <a:lumMod val="50000"/>
                              <a:lumOff val="50000"/>
                            </a:schemeClr>
                          </a:solidFill>
                        </a:rPr>
                        <a:t>In addition, CTAEX characterizes the nutritional value of hemp seeds, along with their derivatives and by‑products, to assess their potential for high‑value food and feed applications, further supporting the development and </a:t>
                      </a:r>
                      <a:r>
                        <a:rPr lang="en-US" sz="1400" dirty="0" err="1">
                          <a:solidFill>
                            <a:schemeClr val="tx1">
                              <a:lumMod val="50000"/>
                              <a:lumOff val="50000"/>
                            </a:schemeClr>
                          </a:solidFill>
                        </a:rPr>
                        <a:t>valorisation</a:t>
                      </a:r>
                      <a:r>
                        <a:rPr lang="en-US" sz="1400" dirty="0">
                          <a:solidFill>
                            <a:schemeClr val="tx1">
                              <a:lumMod val="50000"/>
                              <a:lumOff val="50000"/>
                            </a:schemeClr>
                          </a:solidFill>
                        </a:rPr>
                        <a:t> of protein resources. This expertise is exemplified in </a:t>
                      </a:r>
                      <a:r>
                        <a:rPr lang="en-US" sz="1400" b="1" dirty="0">
                          <a:solidFill>
                            <a:schemeClr val="tx1">
                              <a:lumMod val="50000"/>
                              <a:lumOff val="50000"/>
                            </a:schemeClr>
                          </a:solidFill>
                        </a:rPr>
                        <a:t>the PORK‑MARLEY </a:t>
                      </a:r>
                      <a:r>
                        <a:rPr lang="en-US" sz="1400" dirty="0">
                          <a:solidFill>
                            <a:schemeClr val="tx1">
                              <a:lumMod val="50000"/>
                              <a:lumOff val="50000"/>
                            </a:schemeClr>
                          </a:solidFill>
                        </a:rPr>
                        <a:t>project (regional call), “</a:t>
                      </a:r>
                      <a:r>
                        <a:rPr lang="en-US" sz="1400" i="1" dirty="0">
                          <a:solidFill>
                            <a:schemeClr val="tx1">
                              <a:lumMod val="50000"/>
                              <a:lumOff val="50000"/>
                            </a:schemeClr>
                          </a:solidFill>
                        </a:rPr>
                        <a:t>Improving animal welfare through the use of hemp in the pig industry</a:t>
                      </a:r>
                      <a:r>
                        <a:rPr lang="en-US" sz="1400" dirty="0">
                          <a:solidFill>
                            <a:schemeClr val="tx1">
                              <a:lumMod val="50000"/>
                              <a:lumOff val="50000"/>
                            </a:schemeClr>
                          </a:solidFill>
                        </a:rPr>
                        <a:t>,” where hemp byproducts were incorporated into pig feed. It is also demonstrated in the </a:t>
                      </a:r>
                      <a:r>
                        <a:rPr lang="en-US" sz="1400" b="1" dirty="0">
                          <a:solidFill>
                            <a:schemeClr val="tx1">
                              <a:lumMod val="50000"/>
                              <a:lumOff val="50000"/>
                            </a:schemeClr>
                          </a:solidFill>
                        </a:rPr>
                        <a:t>HEMPVALUE</a:t>
                      </a:r>
                      <a:r>
                        <a:rPr lang="en-US" sz="1400" dirty="0">
                          <a:solidFill>
                            <a:schemeClr val="tx1">
                              <a:lumMod val="50000"/>
                              <a:lumOff val="50000"/>
                            </a:schemeClr>
                          </a:solidFill>
                        </a:rPr>
                        <a:t> project, where high‑protein organic beverages, sauces and ready‑to‑eat foods are being developed from hemp‑based ingredients</a:t>
                      </a:r>
                    </a:p>
                  </a:txBody>
                  <a:tcPr>
                    <a:lnT w="12700" cmpd="sng">
                      <a:noFill/>
                    </a:lnT>
                    <a:solidFill>
                      <a:schemeClr val="bg1">
                        <a:alpha val="20000"/>
                      </a:schemeClr>
                    </a:solidFill>
                  </a:tcPr>
                </a:tc>
                <a:extLst>
                  <a:ext uri="{0D108BD9-81ED-4DB2-BD59-A6C34878D82A}">
                    <a16:rowId xmlns:a16="http://schemas.microsoft.com/office/drawing/2014/main" val="40196207"/>
                  </a:ext>
                </a:extLst>
              </a:tr>
            </a:tbl>
          </a:graphicData>
        </a:graphic>
      </p:graphicFrame>
    </p:spTree>
    <p:extLst>
      <p:ext uri="{BB962C8B-B14F-4D97-AF65-F5344CB8AC3E}">
        <p14:creationId xmlns:p14="http://schemas.microsoft.com/office/powerpoint/2010/main" val="15122161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2180b19-e05f-4e11-9982-a2079c69207d">
      <Terms xmlns="http://schemas.microsoft.com/office/infopath/2007/PartnerControls"/>
    </lcf76f155ced4ddcb4097134ff3c332f>
    <TaxCatchAll xmlns="3647525f-a5ae-464f-b044-e5af8f57a73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79192509DD04B64280EBC4A6CDA4BFA0" ma:contentTypeVersion="14" ma:contentTypeDescription="Crear nuevo documento." ma:contentTypeScope="" ma:versionID="f11c99e9d9586fb7658f018703083547">
  <xsd:schema xmlns:xsd="http://www.w3.org/2001/XMLSchema" xmlns:xs="http://www.w3.org/2001/XMLSchema" xmlns:p="http://schemas.microsoft.com/office/2006/metadata/properties" xmlns:ns2="b2180b19-e05f-4e11-9982-a2079c69207d" xmlns:ns3="3647525f-a5ae-464f-b044-e5af8f57a733" targetNamespace="http://schemas.microsoft.com/office/2006/metadata/properties" ma:root="true" ma:fieldsID="a82dfbb0ca7e2fc8c447cf51c723645f" ns2:_="" ns3:_="">
    <xsd:import namespace="b2180b19-e05f-4e11-9982-a2079c69207d"/>
    <xsd:import namespace="3647525f-a5ae-464f-b044-e5af8f57a73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180b19-e05f-4e11-9982-a2079c6920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daa5112d-80e0-4b12-a5da-6d02644a6bd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47525f-a5ae-464f-b044-e5af8f57a73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a046711-6715-46a3-ac94-e3f5f9b32441}" ma:internalName="TaxCatchAll" ma:showField="CatchAllData" ma:web="3647525f-a5ae-464f-b044-e5af8f57a7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431D1D-B176-440F-80F7-CFAD815A11C9}">
  <ds:schemaRefs>
    <ds:schemaRef ds:uri="http://schemas.microsoft.com/sharepoint/v3/contenttype/forms"/>
  </ds:schemaRefs>
</ds:datastoreItem>
</file>

<file path=customXml/itemProps2.xml><?xml version="1.0" encoding="utf-8"?>
<ds:datastoreItem xmlns:ds="http://schemas.openxmlformats.org/officeDocument/2006/customXml" ds:itemID="{638B5995-CECE-47B2-8DEC-B5B4E8E345BA}">
  <ds:schemaRefs>
    <ds:schemaRef ds:uri="http://www.w3.org/XML/1998/namespace"/>
    <ds:schemaRef ds:uri="http://schemas.microsoft.com/office/2006/documentManagement/types"/>
    <ds:schemaRef ds:uri="http://purl.org/dc/elements/1.1/"/>
    <ds:schemaRef ds:uri="http://purl.org/dc/dcmitype/"/>
    <ds:schemaRef ds:uri="b2180b19-e05f-4e11-9982-a2079c69207d"/>
    <ds:schemaRef ds:uri="http://schemas.microsoft.com/office/infopath/2007/PartnerControls"/>
    <ds:schemaRef ds:uri="http://schemas.openxmlformats.org/package/2006/metadata/core-properties"/>
    <ds:schemaRef ds:uri="3647525f-a5ae-464f-b044-e5af8f57a73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8B341D19-F927-4543-BF6A-02E5874CE9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180b19-e05f-4e11-9982-a2079c69207d"/>
    <ds:schemaRef ds:uri="3647525f-a5ae-464f-b044-e5af8f57a7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749</TotalTime>
  <Words>1679</Words>
  <Application>Microsoft Office PowerPoint</Application>
  <PresentationFormat>Panorámica</PresentationFormat>
  <Paragraphs>77</Paragraphs>
  <Slides>12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Arial</vt:lpstr>
      <vt:lpstr>Calibri</vt:lpstr>
      <vt:lpstr>Calibri Light</vt:lpstr>
      <vt:lpstr>Canva Sans</vt:lpstr>
      <vt:lpstr>Open Sans</vt:lpstr>
      <vt:lpstr>Open Sans Bold</vt:lpstr>
      <vt:lpstr>Wingdings 3</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Concha Civantos</dc:creator>
  <cp:lastModifiedBy>Carlos Cabo</cp:lastModifiedBy>
  <cp:revision>33</cp:revision>
  <dcterms:created xsi:type="dcterms:W3CDTF">2025-12-11T11:50:33Z</dcterms:created>
  <dcterms:modified xsi:type="dcterms:W3CDTF">2026-02-09T09:05:17Z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0x01010079192509DD04B64280EBC4A6CDA4BFA0</vt:lpwstr>
  </property>
  <property fmtid="{D5CDD505-2E9C-101B-9397-08002B2CF9AE}" pid="3" name="MediaServiceImageTags">
    <vt:lpwstr/>
  </property>
</Properties>
</file>