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4" r:id="rId8"/>
    <p:sldId id="265" r:id="rId9"/>
    <p:sldId id="269" r:id="rId10"/>
    <p:sldId id="266" r:id="rId11"/>
    <p:sldId id="262" r:id="rId12"/>
    <p:sldId id="267" r:id="rId13"/>
    <p:sldId id="270" r:id="rId14"/>
    <p:sldId id="271" r:id="rId15"/>
    <p:sldId id="272" r:id="rId16"/>
    <p:sldId id="273" r:id="rId17"/>
    <p:sldId id="274" r:id="rId18"/>
    <p:sldId id="275" r:id="rId19"/>
    <p:sldId id="276" r:id="rId20"/>
    <p:sldId id="260" r:id="rId21"/>
    <p:sldId id="277" r:id="rId22"/>
    <p:sldId id="261"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Cabo" initials="CC" lastIdx="4" clrIdx="0">
    <p:extLst>
      <p:ext uri="{19B8F6BF-5375-455C-9EA6-DF929625EA0E}">
        <p15:presenceInfo xmlns:p15="http://schemas.microsoft.com/office/powerpoint/2012/main" userId="S-1-5-21-4244250362-215957490-2753558327-10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E3F"/>
    <a:srgbClr val="C7D4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EC0BB-71DB-4229-B787-4F8637775116}" v="5" dt="2026-02-09T08:53:51.5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Cabo" userId="ebc3a0b7-6d2a-4a81-9d8a-48fe93be0848" providerId="ADAL" clId="{BAACD1D3-53CE-43AD-B24C-8AD2C18EAA30}"/>
    <pc:docChg chg="addSld delSld modSld">
      <pc:chgData name="Carlos Cabo" userId="ebc3a0b7-6d2a-4a81-9d8a-48fe93be0848" providerId="ADAL" clId="{BAACD1D3-53CE-43AD-B24C-8AD2C18EAA30}" dt="2026-02-09T09:07:38.833" v="3" actId="13926"/>
      <pc:docMkLst>
        <pc:docMk/>
      </pc:docMkLst>
      <pc:sldChg chg="modSp">
        <pc:chgData name="Carlos Cabo" userId="ebc3a0b7-6d2a-4a81-9d8a-48fe93be0848" providerId="ADAL" clId="{BAACD1D3-53CE-43AD-B24C-8AD2C18EAA30}" dt="2026-02-09T09:07:38.833" v="3" actId="13926"/>
        <pc:sldMkLst>
          <pc:docMk/>
          <pc:sldMk cId="2621783155" sldId="256"/>
        </pc:sldMkLst>
        <pc:spChg chg="mod">
          <ac:chgData name="Carlos Cabo" userId="ebc3a0b7-6d2a-4a81-9d8a-48fe93be0848" providerId="ADAL" clId="{BAACD1D3-53CE-43AD-B24C-8AD2C18EAA30}" dt="2026-02-09T09:07:38.833" v="3" actId="13926"/>
          <ac:spMkLst>
            <pc:docMk/>
            <pc:sldMk cId="2621783155" sldId="256"/>
            <ac:spMk id="14" creationId="{6777943F-243C-44EA-83ED-10E47FF32378}"/>
          </ac:spMkLst>
        </pc:spChg>
      </pc:sldChg>
      <pc:sldChg chg="modSp">
        <pc:chgData name="Carlos Cabo" userId="ebc3a0b7-6d2a-4a81-9d8a-48fe93be0848" providerId="ADAL" clId="{BAACD1D3-53CE-43AD-B24C-8AD2C18EAA30}" dt="2026-02-09T09:05:43.238" v="2"/>
        <pc:sldMkLst>
          <pc:docMk/>
          <pc:sldMk cId="2032481928" sldId="261"/>
        </pc:sldMkLst>
        <pc:spChg chg="mod">
          <ac:chgData name="Carlos Cabo" userId="ebc3a0b7-6d2a-4a81-9d8a-48fe93be0848" providerId="ADAL" clId="{BAACD1D3-53CE-43AD-B24C-8AD2C18EAA30}" dt="2026-02-09T09:05:43.238" v="2"/>
          <ac:spMkLst>
            <pc:docMk/>
            <pc:sldMk cId="2032481928" sldId="261"/>
            <ac:spMk id="13" creationId="{C3E28427-B699-4969-AD03-1506E17CD6D2}"/>
          </ac:spMkLst>
        </pc:spChg>
      </pc:sldChg>
      <pc:sldChg chg="del">
        <pc:chgData name="Carlos Cabo" userId="ebc3a0b7-6d2a-4a81-9d8a-48fe93be0848" providerId="ADAL" clId="{BAACD1D3-53CE-43AD-B24C-8AD2C18EAA30}" dt="2026-02-09T09:05:35.551" v="1" actId="2696"/>
        <pc:sldMkLst>
          <pc:docMk/>
          <pc:sldMk cId="747283855" sldId="263"/>
        </pc:sldMkLst>
      </pc:sldChg>
      <pc:sldChg chg="add">
        <pc:chgData name="Carlos Cabo" userId="ebc3a0b7-6d2a-4a81-9d8a-48fe93be0848" providerId="ADAL" clId="{BAACD1D3-53CE-43AD-B24C-8AD2C18EAA30}" dt="2026-02-09T09:05:33.825" v="0"/>
        <pc:sldMkLst>
          <pc:docMk/>
          <pc:sldMk cId="167383753" sldId="277"/>
        </pc:sldMkLst>
      </pc:sldChg>
    </pc:docChg>
  </pc:docChgLst>
  <pc:docChgLst>
    <pc:chgData name="Carlos Cabo" userId="ebc3a0b7-6d2a-4a81-9d8a-48fe93be0848" providerId="ADAL" clId="{CEDEC941-E99C-46A3-8684-7B523F929563}"/>
    <pc:docChg chg="undo custSel addSld delSld modSld">
      <pc:chgData name="Carlos Cabo" userId="ebc3a0b7-6d2a-4a81-9d8a-48fe93be0848" providerId="ADAL" clId="{CEDEC941-E99C-46A3-8684-7B523F929563}" dt="2026-02-03T16:31:21.660" v="299"/>
      <pc:docMkLst>
        <pc:docMk/>
      </pc:docMkLst>
      <pc:sldChg chg="modSp">
        <pc:chgData name="Carlos Cabo" userId="ebc3a0b7-6d2a-4a81-9d8a-48fe93be0848" providerId="ADAL" clId="{CEDEC941-E99C-46A3-8684-7B523F929563}" dt="2026-02-03T15:41:29.180" v="32" actId="13926"/>
        <pc:sldMkLst>
          <pc:docMk/>
          <pc:sldMk cId="2621783155" sldId="256"/>
        </pc:sldMkLst>
        <pc:spChg chg="mod">
          <ac:chgData name="Carlos Cabo" userId="ebc3a0b7-6d2a-4a81-9d8a-48fe93be0848" providerId="ADAL" clId="{CEDEC941-E99C-46A3-8684-7B523F929563}" dt="2026-02-03T15:41:29.180" v="32" actId="13926"/>
          <ac:spMkLst>
            <pc:docMk/>
            <pc:sldMk cId="2621783155" sldId="256"/>
            <ac:spMk id="14" creationId="{6777943F-243C-44EA-83ED-10E47FF32378}"/>
          </ac:spMkLst>
        </pc:spChg>
      </pc:sldChg>
      <pc:sldChg chg="addSp">
        <pc:chgData name="Carlos Cabo" userId="ebc3a0b7-6d2a-4a81-9d8a-48fe93be0848" providerId="ADAL" clId="{CEDEC941-E99C-46A3-8684-7B523F929563}" dt="2026-02-03T16:30:33.579" v="287"/>
        <pc:sldMkLst>
          <pc:docMk/>
          <pc:sldMk cId="2284170685" sldId="257"/>
        </pc:sldMkLst>
        <pc:spChg chg="add">
          <ac:chgData name="Carlos Cabo" userId="ebc3a0b7-6d2a-4a81-9d8a-48fe93be0848" providerId="ADAL" clId="{CEDEC941-E99C-46A3-8684-7B523F929563}" dt="2026-02-03T16:30:33.579" v="287"/>
          <ac:spMkLst>
            <pc:docMk/>
            <pc:sldMk cId="2284170685" sldId="257"/>
            <ac:spMk id="7" creationId="{664111D4-87EA-4502-9FE2-33E7792365C3}"/>
          </ac:spMkLst>
        </pc:spChg>
        <pc:picChg chg="add">
          <ac:chgData name="Carlos Cabo" userId="ebc3a0b7-6d2a-4a81-9d8a-48fe93be0848" providerId="ADAL" clId="{CEDEC941-E99C-46A3-8684-7B523F929563}" dt="2026-02-03T16:30:01.952" v="286"/>
          <ac:picMkLst>
            <pc:docMk/>
            <pc:sldMk cId="2284170685" sldId="257"/>
            <ac:picMk id="6" creationId="{8815FDB9-3D4F-4772-9730-25C748797640}"/>
          </ac:picMkLst>
        </pc:picChg>
      </pc:sldChg>
      <pc:sldChg chg="addSp modSp">
        <pc:chgData name="Carlos Cabo" userId="ebc3a0b7-6d2a-4a81-9d8a-48fe93be0848" providerId="ADAL" clId="{CEDEC941-E99C-46A3-8684-7B523F929563}" dt="2026-02-03T16:31:21.660" v="299"/>
        <pc:sldMkLst>
          <pc:docMk/>
          <pc:sldMk cId="2276826974" sldId="259"/>
        </pc:sldMkLst>
        <pc:spChg chg="add mod">
          <ac:chgData name="Carlos Cabo" userId="ebc3a0b7-6d2a-4a81-9d8a-48fe93be0848" providerId="ADAL" clId="{CEDEC941-E99C-46A3-8684-7B523F929563}" dt="2026-02-03T16:31:21.660" v="299"/>
          <ac:spMkLst>
            <pc:docMk/>
            <pc:sldMk cId="2276826974" sldId="259"/>
            <ac:spMk id="6" creationId="{D0D33FDE-F45A-4498-B35B-23FA8A1C86CE}"/>
          </ac:spMkLst>
        </pc:spChg>
        <pc:spChg chg="mod">
          <ac:chgData name="Carlos Cabo" userId="ebc3a0b7-6d2a-4a81-9d8a-48fe93be0848" providerId="ADAL" clId="{CEDEC941-E99C-46A3-8684-7B523F929563}" dt="2026-02-03T15:44:39.157" v="51" actId="20577"/>
          <ac:spMkLst>
            <pc:docMk/>
            <pc:sldMk cId="2276826974" sldId="259"/>
            <ac:spMk id="11" creationId="{0F6435C2-4DE3-43B6-8FD3-5CD782DEF4AA}"/>
          </ac:spMkLst>
        </pc:spChg>
        <pc:picChg chg="add mod">
          <ac:chgData name="Carlos Cabo" userId="ebc3a0b7-6d2a-4a81-9d8a-48fe93be0848" providerId="ADAL" clId="{CEDEC941-E99C-46A3-8684-7B523F929563}" dt="2026-02-03T16:31:09.981" v="294" actId="1076"/>
          <ac:picMkLst>
            <pc:docMk/>
            <pc:sldMk cId="2276826974" sldId="259"/>
            <ac:picMk id="5" creationId="{8505061C-1071-4D4B-98DC-1ACC77842E45}"/>
          </ac:picMkLst>
        </pc:picChg>
      </pc:sldChg>
      <pc:sldChg chg="modSp">
        <pc:chgData name="Carlos Cabo" userId="ebc3a0b7-6d2a-4a81-9d8a-48fe93be0848" providerId="ADAL" clId="{CEDEC941-E99C-46A3-8684-7B523F929563}" dt="2026-02-03T16:13:40.321" v="285" actId="113"/>
        <pc:sldMkLst>
          <pc:docMk/>
          <pc:sldMk cId="369028068" sldId="260"/>
        </pc:sldMkLst>
        <pc:spChg chg="mod">
          <ac:chgData name="Carlos Cabo" userId="ebc3a0b7-6d2a-4a81-9d8a-48fe93be0848" providerId="ADAL" clId="{CEDEC941-E99C-46A3-8684-7B523F929563}" dt="2026-02-03T16:13:40.321" v="285" actId="113"/>
          <ac:spMkLst>
            <pc:docMk/>
            <pc:sldMk cId="369028068" sldId="260"/>
            <ac:spMk id="9" creationId="{B22C1D74-2BAC-4DDA-95DE-5D0DEE42E827}"/>
          </ac:spMkLst>
        </pc:spChg>
        <pc:spChg chg="mod">
          <ac:chgData name="Carlos Cabo" userId="ebc3a0b7-6d2a-4a81-9d8a-48fe93be0848" providerId="ADAL" clId="{CEDEC941-E99C-46A3-8684-7B523F929563}" dt="2026-02-03T16:04:43.305" v="279" actId="255"/>
          <ac:spMkLst>
            <pc:docMk/>
            <pc:sldMk cId="369028068" sldId="260"/>
            <ac:spMk id="12" creationId="{200967CA-2804-4B20-AE1A-28B769C7CC65}"/>
          </ac:spMkLst>
        </pc:spChg>
      </pc:sldChg>
      <pc:sldChg chg="modSp">
        <pc:chgData name="Carlos Cabo" userId="ebc3a0b7-6d2a-4a81-9d8a-48fe93be0848" providerId="ADAL" clId="{CEDEC941-E99C-46A3-8684-7B523F929563}" dt="2026-02-03T15:53:41.868" v="157"/>
        <pc:sldMkLst>
          <pc:docMk/>
          <pc:sldMk cId="2553856942" sldId="262"/>
        </pc:sldMkLst>
        <pc:spChg chg="mod">
          <ac:chgData name="Carlos Cabo" userId="ebc3a0b7-6d2a-4a81-9d8a-48fe93be0848" providerId="ADAL" clId="{CEDEC941-E99C-46A3-8684-7B523F929563}" dt="2026-02-03T15:49:17.900" v="87"/>
          <ac:spMkLst>
            <pc:docMk/>
            <pc:sldMk cId="2553856942" sldId="262"/>
            <ac:spMk id="5" creationId="{012AC565-037B-4395-B173-DA86E7980EC4}"/>
          </ac:spMkLst>
        </pc:spChg>
        <pc:spChg chg="mod">
          <ac:chgData name="Carlos Cabo" userId="ebc3a0b7-6d2a-4a81-9d8a-48fe93be0848" providerId="ADAL" clId="{CEDEC941-E99C-46A3-8684-7B523F929563}" dt="2026-02-03T15:48:56.627" v="81"/>
          <ac:spMkLst>
            <pc:docMk/>
            <pc:sldMk cId="2553856942" sldId="262"/>
            <ac:spMk id="8" creationId="{A9A4C97E-F0D5-4856-992C-ED9E9E019D51}"/>
          </ac:spMkLst>
        </pc:spChg>
        <pc:graphicFrameChg chg="mod modGraphic">
          <ac:chgData name="Carlos Cabo" userId="ebc3a0b7-6d2a-4a81-9d8a-48fe93be0848" providerId="ADAL" clId="{CEDEC941-E99C-46A3-8684-7B523F929563}" dt="2026-02-03T15:53:41.868" v="157"/>
          <ac:graphicFrameMkLst>
            <pc:docMk/>
            <pc:sldMk cId="2553856942" sldId="262"/>
            <ac:graphicFrameMk id="3" creationId="{CEE3E7CC-9345-4EAC-8E90-2040CBCCB555}"/>
          </ac:graphicFrameMkLst>
        </pc:graphicFrameChg>
      </pc:sldChg>
      <pc:sldChg chg="modSp">
        <pc:chgData name="Carlos Cabo" userId="ebc3a0b7-6d2a-4a81-9d8a-48fe93be0848" providerId="ADAL" clId="{CEDEC941-E99C-46A3-8684-7B523F929563}" dt="2026-02-03T15:44:35.774" v="50" actId="20577"/>
        <pc:sldMkLst>
          <pc:docMk/>
          <pc:sldMk cId="2035096429" sldId="264"/>
        </pc:sldMkLst>
        <pc:spChg chg="mod">
          <ac:chgData name="Carlos Cabo" userId="ebc3a0b7-6d2a-4a81-9d8a-48fe93be0848" providerId="ADAL" clId="{CEDEC941-E99C-46A3-8684-7B523F929563}" dt="2026-02-03T15:44:35.774" v="50" actId="20577"/>
          <ac:spMkLst>
            <pc:docMk/>
            <pc:sldMk cId="2035096429" sldId="264"/>
            <ac:spMk id="11" creationId="{0F6435C2-4DE3-43B6-8FD3-5CD782DEF4AA}"/>
          </ac:spMkLst>
        </pc:spChg>
      </pc:sldChg>
      <pc:sldChg chg="modSp">
        <pc:chgData name="Carlos Cabo" userId="ebc3a0b7-6d2a-4a81-9d8a-48fe93be0848" providerId="ADAL" clId="{CEDEC941-E99C-46A3-8684-7B523F929563}" dt="2026-02-03T15:46:33.013" v="67" actId="6549"/>
        <pc:sldMkLst>
          <pc:docMk/>
          <pc:sldMk cId="1027495958" sldId="265"/>
        </pc:sldMkLst>
        <pc:spChg chg="mod">
          <ac:chgData name="Carlos Cabo" userId="ebc3a0b7-6d2a-4a81-9d8a-48fe93be0848" providerId="ADAL" clId="{CEDEC941-E99C-46A3-8684-7B523F929563}" dt="2026-02-03T15:46:33.013" v="67" actId="6549"/>
          <ac:spMkLst>
            <pc:docMk/>
            <pc:sldMk cId="1027495958" sldId="265"/>
            <ac:spMk id="11" creationId="{0F6435C2-4DE3-43B6-8FD3-5CD782DEF4AA}"/>
          </ac:spMkLst>
        </pc:spChg>
      </pc:sldChg>
      <pc:sldChg chg="modSp">
        <pc:chgData name="Carlos Cabo" userId="ebc3a0b7-6d2a-4a81-9d8a-48fe93be0848" providerId="ADAL" clId="{CEDEC941-E99C-46A3-8684-7B523F929563}" dt="2026-02-03T15:55:36.041" v="206" actId="255"/>
        <pc:sldMkLst>
          <pc:docMk/>
          <pc:sldMk cId="4143508261" sldId="267"/>
        </pc:sldMkLst>
        <pc:spChg chg="mod">
          <ac:chgData name="Carlos Cabo" userId="ebc3a0b7-6d2a-4a81-9d8a-48fe93be0848" providerId="ADAL" clId="{CEDEC941-E99C-46A3-8684-7B523F929563}" dt="2026-02-03T15:49:23.361" v="88"/>
          <ac:spMkLst>
            <pc:docMk/>
            <pc:sldMk cId="4143508261" sldId="267"/>
            <ac:spMk id="5" creationId="{012AC565-037B-4395-B173-DA86E7980EC4}"/>
          </ac:spMkLst>
        </pc:spChg>
        <pc:spChg chg="mod">
          <ac:chgData name="Carlos Cabo" userId="ebc3a0b7-6d2a-4a81-9d8a-48fe93be0848" providerId="ADAL" clId="{CEDEC941-E99C-46A3-8684-7B523F929563}" dt="2026-02-03T15:55:36.041" v="206" actId="255"/>
          <ac:spMkLst>
            <pc:docMk/>
            <pc:sldMk cId="4143508261" sldId="267"/>
            <ac:spMk id="8" creationId="{A9A4C97E-F0D5-4856-992C-ED9E9E019D51}"/>
          </ac:spMkLst>
        </pc:spChg>
        <pc:graphicFrameChg chg="mod modGraphic">
          <ac:chgData name="Carlos Cabo" userId="ebc3a0b7-6d2a-4a81-9d8a-48fe93be0848" providerId="ADAL" clId="{CEDEC941-E99C-46A3-8684-7B523F929563}" dt="2026-02-03T15:53:59.230" v="165" actId="6549"/>
          <ac:graphicFrameMkLst>
            <pc:docMk/>
            <pc:sldMk cId="4143508261" sldId="267"/>
            <ac:graphicFrameMk id="9" creationId="{6B99CAA2-6117-4E88-8147-434E397082DF}"/>
          </ac:graphicFrameMkLst>
        </pc:graphicFrameChg>
      </pc:sldChg>
      <pc:sldChg chg="modSp add">
        <pc:chgData name="Carlos Cabo" userId="ebc3a0b7-6d2a-4a81-9d8a-48fe93be0848" providerId="ADAL" clId="{CEDEC941-E99C-46A3-8684-7B523F929563}" dt="2026-02-03T15:47:10.430" v="77"/>
        <pc:sldMkLst>
          <pc:docMk/>
          <pc:sldMk cId="3030044324" sldId="269"/>
        </pc:sldMkLst>
        <pc:spChg chg="mod">
          <ac:chgData name="Carlos Cabo" userId="ebc3a0b7-6d2a-4a81-9d8a-48fe93be0848" providerId="ADAL" clId="{CEDEC941-E99C-46A3-8684-7B523F929563}" dt="2026-02-03T15:47:10.430" v="77"/>
          <ac:spMkLst>
            <pc:docMk/>
            <pc:sldMk cId="3030044324" sldId="269"/>
            <ac:spMk id="11" creationId="{0F6435C2-4DE3-43B6-8FD3-5CD782DEF4AA}"/>
          </ac:spMkLst>
        </pc:spChg>
      </pc:sldChg>
      <pc:sldChg chg="modSp add">
        <pc:chgData name="Carlos Cabo" userId="ebc3a0b7-6d2a-4a81-9d8a-48fe93be0848" providerId="ADAL" clId="{CEDEC941-E99C-46A3-8684-7B523F929563}" dt="2026-02-03T15:53:32.282" v="154" actId="20577"/>
        <pc:sldMkLst>
          <pc:docMk/>
          <pc:sldMk cId="2861386632" sldId="270"/>
        </pc:sldMkLst>
        <pc:graphicFrameChg chg="mod modGraphic">
          <ac:chgData name="Carlos Cabo" userId="ebc3a0b7-6d2a-4a81-9d8a-48fe93be0848" providerId="ADAL" clId="{CEDEC941-E99C-46A3-8684-7B523F929563}" dt="2026-02-03T15:53:32.282" v="154" actId="20577"/>
          <ac:graphicFrameMkLst>
            <pc:docMk/>
            <pc:sldMk cId="2861386632" sldId="270"/>
            <ac:graphicFrameMk id="3" creationId="{CEE3E7CC-9345-4EAC-8E90-2040CBCCB555}"/>
          </ac:graphicFrameMkLst>
        </pc:graphicFrameChg>
      </pc:sldChg>
      <pc:sldChg chg="addSp delSp modSp add">
        <pc:chgData name="Carlos Cabo" userId="ebc3a0b7-6d2a-4a81-9d8a-48fe93be0848" providerId="ADAL" clId="{CEDEC941-E99C-46A3-8684-7B523F929563}" dt="2026-02-03T15:55:46.194" v="207" actId="255"/>
        <pc:sldMkLst>
          <pc:docMk/>
          <pc:sldMk cId="2437586342" sldId="271"/>
        </pc:sldMkLst>
        <pc:spChg chg="mod">
          <ac:chgData name="Carlos Cabo" userId="ebc3a0b7-6d2a-4a81-9d8a-48fe93be0848" providerId="ADAL" clId="{CEDEC941-E99C-46A3-8684-7B523F929563}" dt="2026-02-03T15:55:46.194" v="207" actId="255"/>
          <ac:spMkLst>
            <pc:docMk/>
            <pc:sldMk cId="2437586342" sldId="271"/>
            <ac:spMk id="8" creationId="{A9A4C97E-F0D5-4856-992C-ED9E9E019D51}"/>
          </ac:spMkLst>
        </pc:spChg>
        <pc:graphicFrameChg chg="add mod modGraphic">
          <ac:chgData name="Carlos Cabo" userId="ebc3a0b7-6d2a-4a81-9d8a-48fe93be0848" providerId="ADAL" clId="{CEDEC941-E99C-46A3-8684-7B523F929563}" dt="2026-02-03T15:55:22.769" v="205" actId="20577"/>
          <ac:graphicFrameMkLst>
            <pc:docMk/>
            <pc:sldMk cId="2437586342" sldId="271"/>
            <ac:graphicFrameMk id="10" creationId="{F2792E33-5A69-41E6-B04E-F91002FED858}"/>
          </ac:graphicFrameMkLst>
        </pc:graphicFrameChg>
      </pc:sldChg>
      <pc:sldChg chg="modSp add">
        <pc:chgData name="Carlos Cabo" userId="ebc3a0b7-6d2a-4a81-9d8a-48fe93be0848" providerId="ADAL" clId="{CEDEC941-E99C-46A3-8684-7B523F929563}" dt="2026-02-03T15:57:56.659" v="227"/>
        <pc:sldMkLst>
          <pc:docMk/>
          <pc:sldMk cId="2955568079" sldId="272"/>
        </pc:sldMkLst>
        <pc:spChg chg="mod">
          <ac:chgData name="Carlos Cabo" userId="ebc3a0b7-6d2a-4a81-9d8a-48fe93be0848" providerId="ADAL" clId="{CEDEC941-E99C-46A3-8684-7B523F929563}" dt="2026-02-03T15:56:57.697" v="217" actId="13926"/>
          <ac:spMkLst>
            <pc:docMk/>
            <pc:sldMk cId="2955568079" sldId="272"/>
            <ac:spMk id="5" creationId="{012AC565-037B-4395-B173-DA86E7980EC4}"/>
          </ac:spMkLst>
        </pc:spChg>
        <pc:spChg chg="mod">
          <ac:chgData name="Carlos Cabo" userId="ebc3a0b7-6d2a-4a81-9d8a-48fe93be0848" providerId="ADAL" clId="{CEDEC941-E99C-46A3-8684-7B523F929563}" dt="2026-02-03T15:56:09.355" v="211"/>
          <ac:spMkLst>
            <pc:docMk/>
            <pc:sldMk cId="2955568079" sldId="272"/>
            <ac:spMk id="8" creationId="{A9A4C97E-F0D5-4856-992C-ED9E9E019D51}"/>
          </ac:spMkLst>
        </pc:spChg>
        <pc:graphicFrameChg chg="mod modGraphic">
          <ac:chgData name="Carlos Cabo" userId="ebc3a0b7-6d2a-4a81-9d8a-48fe93be0848" providerId="ADAL" clId="{CEDEC941-E99C-46A3-8684-7B523F929563}" dt="2026-02-03T15:57:56.659" v="227"/>
          <ac:graphicFrameMkLst>
            <pc:docMk/>
            <pc:sldMk cId="2955568079" sldId="272"/>
            <ac:graphicFrameMk id="3" creationId="{CEE3E7CC-9345-4EAC-8E90-2040CBCCB555}"/>
          </ac:graphicFrameMkLst>
        </pc:graphicFrameChg>
      </pc:sldChg>
      <pc:sldChg chg="modSp add">
        <pc:chgData name="Carlos Cabo" userId="ebc3a0b7-6d2a-4a81-9d8a-48fe93be0848" providerId="ADAL" clId="{CEDEC941-E99C-46A3-8684-7B523F929563}" dt="2026-02-03T15:59:35.304" v="238"/>
        <pc:sldMkLst>
          <pc:docMk/>
          <pc:sldMk cId="1441877228" sldId="273"/>
        </pc:sldMkLst>
        <pc:spChg chg="mod">
          <ac:chgData name="Carlos Cabo" userId="ebc3a0b7-6d2a-4a81-9d8a-48fe93be0848" providerId="ADAL" clId="{CEDEC941-E99C-46A3-8684-7B523F929563}" dt="2026-02-03T15:58:49.640" v="231" actId="108"/>
          <ac:spMkLst>
            <pc:docMk/>
            <pc:sldMk cId="1441877228" sldId="273"/>
            <ac:spMk id="5" creationId="{012AC565-037B-4395-B173-DA86E7980EC4}"/>
          </ac:spMkLst>
        </pc:spChg>
        <pc:spChg chg="mod">
          <ac:chgData name="Carlos Cabo" userId="ebc3a0b7-6d2a-4a81-9d8a-48fe93be0848" providerId="ADAL" clId="{CEDEC941-E99C-46A3-8684-7B523F929563}" dt="2026-02-03T15:58:54.142" v="232"/>
          <ac:spMkLst>
            <pc:docMk/>
            <pc:sldMk cId="1441877228" sldId="273"/>
            <ac:spMk id="8" creationId="{A9A4C97E-F0D5-4856-992C-ED9E9E019D51}"/>
          </ac:spMkLst>
        </pc:spChg>
        <pc:graphicFrameChg chg="mod modGraphic">
          <ac:chgData name="Carlos Cabo" userId="ebc3a0b7-6d2a-4a81-9d8a-48fe93be0848" providerId="ADAL" clId="{CEDEC941-E99C-46A3-8684-7B523F929563}" dt="2026-02-03T15:59:35.304" v="238"/>
          <ac:graphicFrameMkLst>
            <pc:docMk/>
            <pc:sldMk cId="1441877228" sldId="273"/>
            <ac:graphicFrameMk id="9" creationId="{6B99CAA2-6117-4E88-8147-434E397082DF}"/>
          </ac:graphicFrameMkLst>
        </pc:graphicFrameChg>
      </pc:sldChg>
      <pc:sldChg chg="modSp add">
        <pc:chgData name="Carlos Cabo" userId="ebc3a0b7-6d2a-4a81-9d8a-48fe93be0848" providerId="ADAL" clId="{CEDEC941-E99C-46A3-8684-7B523F929563}" dt="2026-02-03T16:00:28.768" v="245"/>
        <pc:sldMkLst>
          <pc:docMk/>
          <pc:sldMk cId="1910760590" sldId="274"/>
        </pc:sldMkLst>
        <pc:graphicFrameChg chg="mod modGraphic">
          <ac:chgData name="Carlos Cabo" userId="ebc3a0b7-6d2a-4a81-9d8a-48fe93be0848" providerId="ADAL" clId="{CEDEC941-E99C-46A3-8684-7B523F929563}" dt="2026-02-03T16:00:28.768" v="245"/>
          <ac:graphicFrameMkLst>
            <pc:docMk/>
            <pc:sldMk cId="1910760590" sldId="274"/>
            <ac:graphicFrameMk id="3" creationId="{CEE3E7CC-9345-4EAC-8E90-2040CBCCB555}"/>
          </ac:graphicFrameMkLst>
        </pc:graphicFrameChg>
      </pc:sldChg>
      <pc:sldChg chg="modSp add">
        <pc:chgData name="Carlos Cabo" userId="ebc3a0b7-6d2a-4a81-9d8a-48fe93be0848" providerId="ADAL" clId="{CEDEC941-E99C-46A3-8684-7B523F929563}" dt="2026-02-03T16:03:26.685" v="263" actId="20577"/>
        <pc:sldMkLst>
          <pc:docMk/>
          <pc:sldMk cId="512282831" sldId="275"/>
        </pc:sldMkLst>
        <pc:spChg chg="mod">
          <ac:chgData name="Carlos Cabo" userId="ebc3a0b7-6d2a-4a81-9d8a-48fe93be0848" providerId="ADAL" clId="{CEDEC941-E99C-46A3-8684-7B523F929563}" dt="2026-02-03T16:00:57.746" v="249" actId="14100"/>
          <ac:spMkLst>
            <pc:docMk/>
            <pc:sldMk cId="512282831" sldId="275"/>
            <ac:spMk id="8" creationId="{A9A4C97E-F0D5-4856-992C-ED9E9E019D51}"/>
          </ac:spMkLst>
        </pc:spChg>
        <pc:graphicFrameChg chg="mod modGraphic">
          <ac:chgData name="Carlos Cabo" userId="ebc3a0b7-6d2a-4a81-9d8a-48fe93be0848" providerId="ADAL" clId="{CEDEC941-E99C-46A3-8684-7B523F929563}" dt="2026-02-03T16:03:26.685" v="263" actId="20577"/>
          <ac:graphicFrameMkLst>
            <pc:docMk/>
            <pc:sldMk cId="512282831" sldId="275"/>
            <ac:graphicFrameMk id="3" creationId="{CEE3E7CC-9345-4EAC-8E90-2040CBCCB555}"/>
          </ac:graphicFrameMkLst>
        </pc:graphicFrameChg>
      </pc:sldChg>
      <pc:sldChg chg="modSp add">
        <pc:chgData name="Carlos Cabo" userId="ebc3a0b7-6d2a-4a81-9d8a-48fe93be0848" providerId="ADAL" clId="{CEDEC941-E99C-46A3-8684-7B523F929563}" dt="2026-02-03T16:04:21.732" v="276" actId="20577"/>
        <pc:sldMkLst>
          <pc:docMk/>
          <pc:sldMk cId="694465849" sldId="276"/>
        </pc:sldMkLst>
        <pc:spChg chg="mod">
          <ac:chgData name="Carlos Cabo" userId="ebc3a0b7-6d2a-4a81-9d8a-48fe93be0848" providerId="ADAL" clId="{CEDEC941-E99C-46A3-8684-7B523F929563}" dt="2026-02-03T16:03:37.549" v="265"/>
          <ac:spMkLst>
            <pc:docMk/>
            <pc:sldMk cId="694465849" sldId="276"/>
            <ac:spMk id="8" creationId="{A9A4C97E-F0D5-4856-992C-ED9E9E019D51}"/>
          </ac:spMkLst>
        </pc:spChg>
        <pc:graphicFrameChg chg="mod modGraphic">
          <ac:chgData name="Carlos Cabo" userId="ebc3a0b7-6d2a-4a81-9d8a-48fe93be0848" providerId="ADAL" clId="{CEDEC941-E99C-46A3-8684-7B523F929563}" dt="2026-02-03T16:04:21.732" v="276" actId="20577"/>
          <ac:graphicFrameMkLst>
            <pc:docMk/>
            <pc:sldMk cId="694465849" sldId="276"/>
            <ac:graphicFrameMk id="9" creationId="{6B99CAA2-6117-4E88-8147-434E397082DF}"/>
          </ac:graphicFrameMkLst>
        </pc:graphicFrameChg>
      </pc:sldChg>
    </pc:docChg>
  </pc:docChgLst>
  <pc:docChgLst>
    <pc:chgData name="Laura Moreno Cordero" userId="3280e554-b12d-42c1-a27d-197030fe38e1" providerId="ADAL" clId="{75F37245-2BC7-4290-976A-BECA05B6D3EE}"/>
    <pc:docChg chg="undo custSel modSld">
      <pc:chgData name="Laura Moreno Cordero" userId="3280e554-b12d-42c1-a27d-197030fe38e1" providerId="ADAL" clId="{75F37245-2BC7-4290-976A-BECA05B6D3EE}" dt="2026-02-09T08:53:53.656" v="196" actId="1076"/>
      <pc:docMkLst>
        <pc:docMk/>
      </pc:docMkLst>
      <pc:sldChg chg="addSp modSp mod">
        <pc:chgData name="Laura Moreno Cordero" userId="3280e554-b12d-42c1-a27d-197030fe38e1" providerId="ADAL" clId="{75F37245-2BC7-4290-976A-BECA05B6D3EE}" dt="2026-02-06T13:14:10.213" v="53" actId="1076"/>
        <pc:sldMkLst>
          <pc:docMk/>
          <pc:sldMk cId="2276826974" sldId="259"/>
        </pc:sldMkLst>
        <pc:spChg chg="add mod">
          <ac:chgData name="Laura Moreno Cordero" userId="3280e554-b12d-42c1-a27d-197030fe38e1" providerId="ADAL" clId="{75F37245-2BC7-4290-976A-BECA05B6D3EE}" dt="2026-02-06T13:14:07.950" v="52" actId="1076"/>
          <ac:spMkLst>
            <pc:docMk/>
            <pc:sldMk cId="2276826974" sldId="259"/>
            <ac:spMk id="3" creationId="{F5651DDE-55BB-6AAE-AA3B-23062213BA9B}"/>
          </ac:spMkLst>
        </pc:spChg>
        <pc:spChg chg="mod">
          <ac:chgData name="Laura Moreno Cordero" userId="3280e554-b12d-42c1-a27d-197030fe38e1" providerId="ADAL" clId="{75F37245-2BC7-4290-976A-BECA05B6D3EE}" dt="2026-02-06T13:14:03.104" v="50" actId="1076"/>
          <ac:spMkLst>
            <pc:docMk/>
            <pc:sldMk cId="2276826974" sldId="259"/>
            <ac:spMk id="6" creationId="{D0D33FDE-F45A-4498-B35B-23FA8A1C86CE}"/>
          </ac:spMkLst>
        </pc:spChg>
        <pc:spChg chg="mod">
          <ac:chgData name="Laura Moreno Cordero" userId="3280e554-b12d-42c1-a27d-197030fe38e1" providerId="ADAL" clId="{75F37245-2BC7-4290-976A-BECA05B6D3EE}" dt="2026-02-06T13:14:10.213" v="53" actId="1076"/>
          <ac:spMkLst>
            <pc:docMk/>
            <pc:sldMk cId="2276826974" sldId="259"/>
            <ac:spMk id="11" creationId="{0F6435C2-4DE3-43B6-8FD3-5CD782DEF4AA}"/>
          </ac:spMkLst>
        </pc:spChg>
        <pc:picChg chg="add mod">
          <ac:chgData name="Laura Moreno Cordero" userId="3280e554-b12d-42c1-a27d-197030fe38e1" providerId="ADAL" clId="{75F37245-2BC7-4290-976A-BECA05B6D3EE}" dt="2026-02-06T13:14:05.126" v="51" actId="1076"/>
          <ac:picMkLst>
            <pc:docMk/>
            <pc:sldMk cId="2276826974" sldId="259"/>
            <ac:picMk id="2" creationId="{7BAF4A60-3800-6263-EDBE-A18E3D1B0EBE}"/>
          </ac:picMkLst>
        </pc:picChg>
        <pc:picChg chg="mod">
          <ac:chgData name="Laura Moreno Cordero" userId="3280e554-b12d-42c1-a27d-197030fe38e1" providerId="ADAL" clId="{75F37245-2BC7-4290-976A-BECA05B6D3EE}" dt="2026-02-06T13:14:01.345" v="49" actId="1076"/>
          <ac:picMkLst>
            <pc:docMk/>
            <pc:sldMk cId="2276826974" sldId="259"/>
            <ac:picMk id="5" creationId="{8505061C-1071-4D4B-98DC-1ACC77842E45}"/>
          </ac:picMkLst>
        </pc:picChg>
      </pc:sldChg>
      <pc:sldChg chg="delSp modSp mod">
        <pc:chgData name="Laura Moreno Cordero" userId="3280e554-b12d-42c1-a27d-197030fe38e1" providerId="ADAL" clId="{75F37245-2BC7-4290-976A-BECA05B6D3EE}" dt="2026-02-06T13:16:06.213" v="72" actId="20577"/>
        <pc:sldMkLst>
          <pc:docMk/>
          <pc:sldMk cId="2032481928" sldId="261"/>
        </pc:sldMkLst>
        <pc:spChg chg="mod">
          <ac:chgData name="Laura Moreno Cordero" userId="3280e554-b12d-42c1-a27d-197030fe38e1" providerId="ADAL" clId="{75F37245-2BC7-4290-976A-BECA05B6D3EE}" dt="2026-02-06T13:16:06.213" v="72" actId="20577"/>
          <ac:spMkLst>
            <pc:docMk/>
            <pc:sldMk cId="2032481928" sldId="261"/>
            <ac:spMk id="13" creationId="{C3E28427-B699-4969-AD03-1506E17CD6D2}"/>
          </ac:spMkLst>
        </pc:spChg>
      </pc:sldChg>
      <pc:sldChg chg="addSp delSp modSp mod">
        <pc:chgData name="Laura Moreno Cordero" userId="3280e554-b12d-42c1-a27d-197030fe38e1" providerId="ADAL" clId="{75F37245-2BC7-4290-976A-BECA05B6D3EE}" dt="2026-02-06T13:14:37.659" v="57" actId="20577"/>
        <pc:sldMkLst>
          <pc:docMk/>
          <pc:sldMk cId="2035096429" sldId="264"/>
        </pc:sldMkLst>
        <pc:spChg chg="add mod">
          <ac:chgData name="Laura Moreno Cordero" userId="3280e554-b12d-42c1-a27d-197030fe38e1" providerId="ADAL" clId="{75F37245-2BC7-4290-976A-BECA05B6D3EE}" dt="2026-02-06T13:14:37.659" v="57" actId="20577"/>
          <ac:spMkLst>
            <pc:docMk/>
            <pc:sldMk cId="2035096429" sldId="264"/>
            <ac:spMk id="10" creationId="{205A8881-0A46-A07E-98E6-14FD300B53A0}"/>
          </ac:spMkLst>
        </pc:spChg>
        <pc:picChg chg="add mod">
          <ac:chgData name="Laura Moreno Cordero" userId="3280e554-b12d-42c1-a27d-197030fe38e1" providerId="ADAL" clId="{75F37245-2BC7-4290-976A-BECA05B6D3EE}" dt="2026-02-06T13:13:38.928" v="40" actId="1076"/>
          <ac:picMkLst>
            <pc:docMk/>
            <pc:sldMk cId="2035096429" sldId="264"/>
            <ac:picMk id="9" creationId="{EABB97FD-9978-9542-8A1F-13CD8D27860F}"/>
          </ac:picMkLst>
        </pc:picChg>
        <pc:picChg chg="add mod">
          <ac:chgData name="Laura Moreno Cordero" userId="3280e554-b12d-42c1-a27d-197030fe38e1" providerId="ADAL" clId="{75F37245-2BC7-4290-976A-BECA05B6D3EE}" dt="2026-02-06T13:13:38.928" v="40" actId="1076"/>
          <ac:picMkLst>
            <pc:docMk/>
            <pc:sldMk cId="2035096429" sldId="264"/>
            <ac:picMk id="12" creationId="{F6A8D4FF-AD5B-14F2-937E-14974A970E15}"/>
          </ac:picMkLst>
        </pc:picChg>
      </pc:sldChg>
      <pc:sldChg chg="addSp modSp mod">
        <pc:chgData name="Laura Moreno Cordero" userId="3280e554-b12d-42c1-a27d-197030fe38e1" providerId="ADAL" clId="{75F37245-2BC7-4290-976A-BECA05B6D3EE}" dt="2026-02-06T13:14:53.080" v="62" actId="1076"/>
        <pc:sldMkLst>
          <pc:docMk/>
          <pc:sldMk cId="1027495958" sldId="265"/>
        </pc:sldMkLst>
        <pc:spChg chg="add mod">
          <ac:chgData name="Laura Moreno Cordero" userId="3280e554-b12d-42c1-a27d-197030fe38e1" providerId="ADAL" clId="{75F37245-2BC7-4290-976A-BECA05B6D3EE}" dt="2026-02-06T13:14:53.080" v="62" actId="1076"/>
          <ac:spMkLst>
            <pc:docMk/>
            <pc:sldMk cId="1027495958" sldId="265"/>
            <ac:spMk id="3" creationId="{AFC9806C-EFBB-0B0A-9456-26E680E8568D}"/>
          </ac:spMkLst>
        </pc:spChg>
        <pc:spChg chg="add mod">
          <ac:chgData name="Laura Moreno Cordero" userId="3280e554-b12d-42c1-a27d-197030fe38e1" providerId="ADAL" clId="{75F37245-2BC7-4290-976A-BECA05B6D3EE}" dt="2026-02-06T13:14:53.080" v="62" actId="1076"/>
          <ac:spMkLst>
            <pc:docMk/>
            <pc:sldMk cId="1027495958" sldId="265"/>
            <ac:spMk id="6" creationId="{F80CBED0-542D-488C-1EF6-68D8C2A20D57}"/>
          </ac:spMkLst>
        </pc:spChg>
        <pc:picChg chg="add mod">
          <ac:chgData name="Laura Moreno Cordero" userId="3280e554-b12d-42c1-a27d-197030fe38e1" providerId="ADAL" clId="{75F37245-2BC7-4290-976A-BECA05B6D3EE}" dt="2026-02-06T13:14:53.080" v="62" actId="1076"/>
          <ac:picMkLst>
            <pc:docMk/>
            <pc:sldMk cId="1027495958" sldId="265"/>
            <ac:picMk id="2" creationId="{5FE4C53E-CBE6-982B-8D15-0EC9003FBA37}"/>
          </ac:picMkLst>
        </pc:picChg>
        <pc:picChg chg="add mod">
          <ac:chgData name="Laura Moreno Cordero" userId="3280e554-b12d-42c1-a27d-197030fe38e1" providerId="ADAL" clId="{75F37245-2BC7-4290-976A-BECA05B6D3EE}" dt="2026-02-06T13:14:53.080" v="62" actId="1076"/>
          <ac:picMkLst>
            <pc:docMk/>
            <pc:sldMk cId="1027495958" sldId="265"/>
            <ac:picMk id="5" creationId="{FAD9F734-2B59-0C5E-0D03-B34A4854789D}"/>
          </ac:picMkLst>
        </pc:picChg>
      </pc:sldChg>
      <pc:sldChg chg="addSp delSp modSp mod">
        <pc:chgData name="Laura Moreno Cordero" userId="3280e554-b12d-42c1-a27d-197030fe38e1" providerId="ADAL" clId="{75F37245-2BC7-4290-976A-BECA05B6D3EE}" dt="2026-02-09T08:53:53.656" v="196" actId="1076"/>
        <pc:sldMkLst>
          <pc:docMk/>
          <pc:sldMk cId="1898820522" sldId="266"/>
        </pc:sldMkLst>
        <pc:spChg chg="add mod">
          <ac:chgData name="Laura Moreno Cordero" userId="3280e554-b12d-42c1-a27d-197030fe38e1" providerId="ADAL" clId="{75F37245-2BC7-4290-976A-BECA05B6D3EE}" dt="2026-02-06T13:15:51.698" v="65" actId="20577"/>
          <ac:spMkLst>
            <pc:docMk/>
            <pc:sldMk cId="1898820522" sldId="266"/>
            <ac:spMk id="3" creationId="{90547A27-1D6B-0820-E0D2-40B400C56B9E}"/>
          </ac:spMkLst>
        </pc:spChg>
        <pc:spChg chg="add del mod">
          <ac:chgData name="Laura Moreno Cordero" userId="3280e554-b12d-42c1-a27d-197030fe38e1" providerId="ADAL" clId="{75F37245-2BC7-4290-976A-BECA05B6D3EE}" dt="2026-02-09T08:30:48.523" v="180" actId="478"/>
          <ac:spMkLst>
            <pc:docMk/>
            <pc:sldMk cId="1898820522" sldId="266"/>
            <ac:spMk id="8" creationId="{41885112-F539-5473-C876-7747D4FB7189}"/>
          </ac:spMkLst>
        </pc:spChg>
        <pc:spChg chg="mod">
          <ac:chgData name="Laura Moreno Cordero" userId="3280e554-b12d-42c1-a27d-197030fe38e1" providerId="ADAL" clId="{75F37245-2BC7-4290-976A-BECA05B6D3EE}" dt="2026-02-06T13:15:54.790" v="66" actId="1076"/>
          <ac:spMkLst>
            <pc:docMk/>
            <pc:sldMk cId="1898820522" sldId="266"/>
            <ac:spMk id="11" creationId="{0F6435C2-4DE3-43B6-8FD3-5CD782DEF4AA}"/>
          </ac:spMkLst>
        </pc:spChg>
        <pc:grpChg chg="add del mod">
          <ac:chgData name="Laura Moreno Cordero" userId="3280e554-b12d-42c1-a27d-197030fe38e1" providerId="ADAL" clId="{75F37245-2BC7-4290-976A-BECA05B6D3EE}" dt="2026-02-09T08:31:35.659" v="192" actId="478"/>
          <ac:grpSpMkLst>
            <pc:docMk/>
            <pc:sldMk cId="1898820522" sldId="266"/>
            <ac:grpSpMk id="10" creationId="{AE7D8578-D440-0AFA-D23C-99FB3189E567}"/>
          </ac:grpSpMkLst>
        </pc:grpChg>
        <pc:picChg chg="add mod">
          <ac:chgData name="Laura Moreno Cordero" userId="3280e554-b12d-42c1-a27d-197030fe38e1" providerId="ADAL" clId="{75F37245-2BC7-4290-976A-BECA05B6D3EE}" dt="2026-02-09T08:53:53.656" v="196" actId="1076"/>
          <ac:picMkLst>
            <pc:docMk/>
            <pc:sldMk cId="1898820522" sldId="266"/>
            <ac:picMk id="2" creationId="{1A35CAA6-7F63-FE08-2107-1C7569F14F66}"/>
          </ac:picMkLst>
        </pc:picChg>
        <pc:picChg chg="add mod">
          <ac:chgData name="Laura Moreno Cordero" userId="3280e554-b12d-42c1-a27d-197030fe38e1" providerId="ADAL" clId="{75F37245-2BC7-4290-976A-BECA05B6D3EE}" dt="2026-02-09T08:31:31.022" v="189" actId="164"/>
          <ac:picMkLst>
            <pc:docMk/>
            <pc:sldMk cId="1898820522" sldId="266"/>
            <ac:picMk id="2" creationId="{42CCAE14-9AAE-92D3-DA30-AFB0A505A248}"/>
          </ac:picMkLst>
        </pc:picChg>
        <pc:picChg chg="add mod">
          <ac:chgData name="Laura Moreno Cordero" userId="3280e554-b12d-42c1-a27d-197030fe38e1" providerId="ADAL" clId="{75F37245-2BC7-4290-976A-BECA05B6D3EE}" dt="2026-02-09T08:31:31.022" v="189" actId="164"/>
          <ac:picMkLst>
            <pc:docMk/>
            <pc:sldMk cId="1898820522" sldId="266"/>
            <ac:picMk id="6" creationId="{C16B4342-3F95-88C0-750E-4F6DF1064632}"/>
          </ac:picMkLst>
        </pc:picChg>
        <pc:picChg chg="add mod modCrop">
          <ac:chgData name="Laura Moreno Cordero" userId="3280e554-b12d-42c1-a27d-197030fe38e1" providerId="ADAL" clId="{75F37245-2BC7-4290-976A-BECA05B6D3EE}" dt="2026-02-09T08:31:31.022" v="189" actId="164"/>
          <ac:picMkLst>
            <pc:docMk/>
            <pc:sldMk cId="1898820522" sldId="266"/>
            <ac:picMk id="9" creationId="{C314AEB0-950A-D06D-B054-AF0D3BDB3889}"/>
          </ac:picMkLst>
        </pc:picChg>
        <pc:picChg chg="add del mod">
          <ac:chgData name="Laura Moreno Cordero" userId="3280e554-b12d-42c1-a27d-197030fe38e1" providerId="ADAL" clId="{75F37245-2BC7-4290-976A-BECA05B6D3EE}" dt="2026-02-09T08:53:50.630" v="194" actId="478"/>
          <ac:picMkLst>
            <pc:docMk/>
            <pc:sldMk cId="1898820522" sldId="266"/>
            <ac:picMk id="12" creationId="{63FCD1F9-0BBD-77AA-8A20-9B915C63D2EB}"/>
          </ac:picMkLst>
        </pc:picChg>
      </pc:sldChg>
      <pc:sldChg chg="addSp delSp modSp mod">
        <pc:chgData name="Laura Moreno Cordero" userId="3280e554-b12d-42c1-a27d-197030fe38e1" providerId="ADAL" clId="{75F37245-2BC7-4290-976A-BECA05B6D3EE}" dt="2026-02-06T13:24:01.249" v="144" actId="1076"/>
        <pc:sldMkLst>
          <pc:docMk/>
          <pc:sldMk cId="3030044324" sldId="269"/>
        </pc:sldMkLst>
        <pc:spChg chg="add mod">
          <ac:chgData name="Laura Moreno Cordero" userId="3280e554-b12d-42c1-a27d-197030fe38e1" providerId="ADAL" clId="{75F37245-2BC7-4290-976A-BECA05B6D3EE}" dt="2026-02-06T13:20:19.369" v="123" actId="122"/>
          <ac:spMkLst>
            <pc:docMk/>
            <pc:sldMk cId="3030044324" sldId="269"/>
            <ac:spMk id="10" creationId="{8F1A2BF6-7186-D5B4-ECB7-132637826509}"/>
          </ac:spMkLst>
        </pc:spChg>
        <pc:picChg chg="add del mod">
          <ac:chgData name="Laura Moreno Cordero" userId="3280e554-b12d-42c1-a27d-197030fe38e1" providerId="ADAL" clId="{75F37245-2BC7-4290-976A-BECA05B6D3EE}" dt="2026-02-06T13:23:10.411" v="136" actId="1076"/>
          <ac:picMkLst>
            <pc:docMk/>
            <pc:sldMk cId="3030044324" sldId="269"/>
            <ac:picMk id="9" creationId="{FDB8E98C-8C83-15EB-0AFA-E5FB54A8F0C2}"/>
          </ac:picMkLst>
        </pc:picChg>
        <pc:picChg chg="add mod">
          <ac:chgData name="Laura Moreno Cordero" userId="3280e554-b12d-42c1-a27d-197030fe38e1" providerId="ADAL" clId="{75F37245-2BC7-4290-976A-BECA05B6D3EE}" dt="2026-02-06T13:24:01.249" v="144" actId="1076"/>
          <ac:picMkLst>
            <pc:docMk/>
            <pc:sldMk cId="3030044324" sldId="269"/>
            <ac:picMk id="1036" creationId="{90C02AC4-B090-E0A9-97EF-CB918FC5F8E5}"/>
          </ac:picMkLst>
        </pc:picChg>
      </pc:sldChg>
    </pc:docChg>
  </pc:docChgLst>
  <pc:docChgLst>
    <pc:chgData name="Carlos Cabo" userId="ebc3a0b7-6d2a-4a81-9d8a-48fe93be0848" providerId="ADAL" clId="{4B3BFC9E-1AC3-4EC0-A507-C5619CCCA056}"/>
    <pc:docChg chg="undo custSel addSld delSld modSld">
      <pc:chgData name="Carlos Cabo" userId="ebc3a0b7-6d2a-4a81-9d8a-48fe93be0848" providerId="ADAL" clId="{4B3BFC9E-1AC3-4EC0-A507-C5619CCCA056}" dt="2026-02-03T15:37:41.322" v="224" actId="207"/>
      <pc:docMkLst>
        <pc:docMk/>
      </pc:docMkLst>
      <pc:sldChg chg="modSp">
        <pc:chgData name="Carlos Cabo" userId="ebc3a0b7-6d2a-4a81-9d8a-48fe93be0848" providerId="ADAL" clId="{4B3BFC9E-1AC3-4EC0-A507-C5619CCCA056}" dt="2026-02-03T15:32:22.402" v="210" actId="20577"/>
        <pc:sldMkLst>
          <pc:docMk/>
          <pc:sldMk cId="2621783155" sldId="256"/>
        </pc:sldMkLst>
        <pc:spChg chg="mod">
          <ac:chgData name="Carlos Cabo" userId="ebc3a0b7-6d2a-4a81-9d8a-48fe93be0848" providerId="ADAL" clId="{4B3BFC9E-1AC3-4EC0-A507-C5619CCCA056}" dt="2026-02-03T13:07:37.064" v="187" actId="6549"/>
          <ac:spMkLst>
            <pc:docMk/>
            <pc:sldMk cId="2621783155" sldId="256"/>
            <ac:spMk id="4" creationId="{632812C0-B89C-4DC2-8975-B505E4A0C422}"/>
          </ac:spMkLst>
        </pc:spChg>
        <pc:spChg chg="mod">
          <ac:chgData name="Carlos Cabo" userId="ebc3a0b7-6d2a-4a81-9d8a-48fe93be0848" providerId="ADAL" clId="{4B3BFC9E-1AC3-4EC0-A507-C5619CCCA056}" dt="2026-02-03T15:32:22.402" v="210" actId="20577"/>
          <ac:spMkLst>
            <pc:docMk/>
            <pc:sldMk cId="2621783155" sldId="256"/>
            <ac:spMk id="9" creationId="{70B27F18-3E1D-46D8-A62B-480D7DD43583}"/>
          </ac:spMkLst>
        </pc:spChg>
        <pc:spChg chg="mod">
          <ac:chgData name="Carlos Cabo" userId="ebc3a0b7-6d2a-4a81-9d8a-48fe93be0848" providerId="ADAL" clId="{4B3BFC9E-1AC3-4EC0-A507-C5619CCCA056}" dt="2026-02-03T13:07:59.803" v="193" actId="255"/>
          <ac:spMkLst>
            <pc:docMk/>
            <pc:sldMk cId="2621783155" sldId="256"/>
            <ac:spMk id="14" creationId="{6777943F-243C-44EA-83ED-10E47FF32378}"/>
          </ac:spMkLst>
        </pc:spChg>
      </pc:sldChg>
      <pc:sldChg chg="modSp">
        <pc:chgData name="Carlos Cabo" userId="ebc3a0b7-6d2a-4a81-9d8a-48fe93be0848" providerId="ADAL" clId="{4B3BFC9E-1AC3-4EC0-A507-C5619CCCA056}" dt="2026-02-03T15:33:41.644" v="214" actId="20577"/>
        <pc:sldMkLst>
          <pc:docMk/>
          <pc:sldMk cId="2284170685" sldId="257"/>
        </pc:sldMkLst>
        <pc:spChg chg="mod">
          <ac:chgData name="Carlos Cabo" userId="ebc3a0b7-6d2a-4a81-9d8a-48fe93be0848" providerId="ADAL" clId="{4B3BFC9E-1AC3-4EC0-A507-C5619CCCA056}" dt="2026-02-03T15:33:41.644" v="214" actId="20577"/>
          <ac:spMkLst>
            <pc:docMk/>
            <pc:sldMk cId="2284170685" sldId="257"/>
            <ac:spMk id="3" creationId="{B2C28579-E23E-4BC8-9325-6632A4F813E2}"/>
          </ac:spMkLst>
        </pc:spChg>
      </pc:sldChg>
      <pc:sldChg chg="modSp">
        <pc:chgData name="Carlos Cabo" userId="ebc3a0b7-6d2a-4a81-9d8a-48fe93be0848" providerId="ADAL" clId="{4B3BFC9E-1AC3-4EC0-A507-C5619CCCA056}" dt="2026-02-03T15:34:06.866" v="215" actId="947"/>
        <pc:sldMkLst>
          <pc:docMk/>
          <pc:sldMk cId="2276826974" sldId="259"/>
        </pc:sldMkLst>
        <pc:spChg chg="mod">
          <ac:chgData name="Carlos Cabo" userId="ebc3a0b7-6d2a-4a81-9d8a-48fe93be0848" providerId="ADAL" clId="{4B3BFC9E-1AC3-4EC0-A507-C5619CCCA056}" dt="2026-02-03T15:34:06.866" v="215" actId="947"/>
          <ac:spMkLst>
            <pc:docMk/>
            <pc:sldMk cId="2276826974" sldId="259"/>
            <ac:spMk id="11" creationId="{0F6435C2-4DE3-43B6-8FD3-5CD782DEF4AA}"/>
          </ac:spMkLst>
        </pc:spChg>
      </pc:sldChg>
      <pc:sldChg chg="modSp">
        <pc:chgData name="Carlos Cabo" userId="ebc3a0b7-6d2a-4a81-9d8a-48fe93be0848" providerId="ADAL" clId="{4B3BFC9E-1AC3-4EC0-A507-C5619CCCA056}" dt="2026-02-03T15:37:41.322" v="224" actId="207"/>
        <pc:sldMkLst>
          <pc:docMk/>
          <pc:sldMk cId="369028068" sldId="260"/>
        </pc:sldMkLst>
        <pc:spChg chg="mod">
          <ac:chgData name="Carlos Cabo" userId="ebc3a0b7-6d2a-4a81-9d8a-48fe93be0848" providerId="ADAL" clId="{4B3BFC9E-1AC3-4EC0-A507-C5619CCCA056}" dt="2026-02-03T15:37:35.811" v="223" actId="207"/>
          <ac:spMkLst>
            <pc:docMk/>
            <pc:sldMk cId="369028068" sldId="260"/>
            <ac:spMk id="9" creationId="{B22C1D74-2BAC-4DDA-95DE-5D0DEE42E827}"/>
          </ac:spMkLst>
        </pc:spChg>
        <pc:spChg chg="mod">
          <ac:chgData name="Carlos Cabo" userId="ebc3a0b7-6d2a-4a81-9d8a-48fe93be0848" providerId="ADAL" clId="{4B3BFC9E-1AC3-4EC0-A507-C5619CCCA056}" dt="2026-02-03T15:37:41.322" v="224" actId="207"/>
          <ac:spMkLst>
            <pc:docMk/>
            <pc:sldMk cId="369028068" sldId="260"/>
            <ac:spMk id="12" creationId="{200967CA-2804-4B20-AE1A-28B769C7CC65}"/>
          </ac:spMkLst>
        </pc:spChg>
      </pc:sldChg>
      <pc:sldChg chg="addSp delSp modSp delCm">
        <pc:chgData name="Carlos Cabo" userId="ebc3a0b7-6d2a-4a81-9d8a-48fe93be0848" providerId="ADAL" clId="{4B3BFC9E-1AC3-4EC0-A507-C5619CCCA056}" dt="2026-02-03T12:58:05.744" v="99" actId="113"/>
        <pc:sldMkLst>
          <pc:docMk/>
          <pc:sldMk cId="2553856942" sldId="262"/>
        </pc:sldMkLst>
        <pc:spChg chg="mod">
          <ac:chgData name="Carlos Cabo" userId="ebc3a0b7-6d2a-4a81-9d8a-48fe93be0848" providerId="ADAL" clId="{4B3BFC9E-1AC3-4EC0-A507-C5619CCCA056}" dt="2026-02-03T12:56:02.743" v="64" actId="255"/>
          <ac:spMkLst>
            <pc:docMk/>
            <pc:sldMk cId="2553856942" sldId="262"/>
            <ac:spMk id="5" creationId="{012AC565-037B-4395-B173-DA86E7980EC4}"/>
          </ac:spMkLst>
        </pc:spChg>
        <pc:spChg chg="mod">
          <ac:chgData name="Carlos Cabo" userId="ebc3a0b7-6d2a-4a81-9d8a-48fe93be0848" providerId="ADAL" clId="{4B3BFC9E-1AC3-4EC0-A507-C5619CCCA056}" dt="2026-02-03T12:55:54.415" v="62" actId="14100"/>
          <ac:spMkLst>
            <pc:docMk/>
            <pc:sldMk cId="2553856942" sldId="262"/>
            <ac:spMk id="8" creationId="{A9A4C97E-F0D5-4856-992C-ED9E9E019D51}"/>
          </ac:spMkLst>
        </pc:spChg>
        <pc:graphicFrameChg chg="mod modGraphic">
          <ac:chgData name="Carlos Cabo" userId="ebc3a0b7-6d2a-4a81-9d8a-48fe93be0848" providerId="ADAL" clId="{4B3BFC9E-1AC3-4EC0-A507-C5619CCCA056}" dt="2026-02-03T12:58:05.744" v="99" actId="113"/>
          <ac:graphicFrameMkLst>
            <pc:docMk/>
            <pc:sldMk cId="2553856942" sldId="262"/>
            <ac:graphicFrameMk id="3" creationId="{CEE3E7CC-9345-4EAC-8E90-2040CBCCB555}"/>
          </ac:graphicFrameMkLst>
        </pc:graphicFrameChg>
      </pc:sldChg>
      <pc:sldChg chg="modSp">
        <pc:chgData name="Carlos Cabo" userId="ebc3a0b7-6d2a-4a81-9d8a-48fe93be0848" providerId="ADAL" clId="{4B3BFC9E-1AC3-4EC0-A507-C5619CCCA056}" dt="2026-02-03T15:34:45.516" v="216" actId="115"/>
        <pc:sldMkLst>
          <pc:docMk/>
          <pc:sldMk cId="2035096429" sldId="264"/>
        </pc:sldMkLst>
        <pc:spChg chg="mod">
          <ac:chgData name="Carlos Cabo" userId="ebc3a0b7-6d2a-4a81-9d8a-48fe93be0848" providerId="ADAL" clId="{4B3BFC9E-1AC3-4EC0-A507-C5619CCCA056}" dt="2026-02-03T15:34:45.516" v="216" actId="115"/>
          <ac:spMkLst>
            <pc:docMk/>
            <pc:sldMk cId="2035096429" sldId="264"/>
            <ac:spMk id="11" creationId="{0F6435C2-4DE3-43B6-8FD3-5CD782DEF4AA}"/>
          </ac:spMkLst>
        </pc:spChg>
      </pc:sldChg>
      <pc:sldChg chg="modSp add del">
        <pc:chgData name="Carlos Cabo" userId="ebc3a0b7-6d2a-4a81-9d8a-48fe93be0848" providerId="ADAL" clId="{4B3BFC9E-1AC3-4EC0-A507-C5619CCCA056}" dt="2026-02-03T15:35:55.040" v="218" actId="20577"/>
        <pc:sldMkLst>
          <pc:docMk/>
          <pc:sldMk cId="1027495958" sldId="265"/>
        </pc:sldMkLst>
        <pc:spChg chg="mod">
          <ac:chgData name="Carlos Cabo" userId="ebc3a0b7-6d2a-4a81-9d8a-48fe93be0848" providerId="ADAL" clId="{4B3BFC9E-1AC3-4EC0-A507-C5619CCCA056}" dt="2026-02-03T15:35:55.040" v="218" actId="20577"/>
          <ac:spMkLst>
            <pc:docMk/>
            <pc:sldMk cId="1027495958" sldId="265"/>
            <ac:spMk id="11" creationId="{0F6435C2-4DE3-43B6-8FD3-5CD782DEF4AA}"/>
          </ac:spMkLst>
        </pc:spChg>
      </pc:sldChg>
      <pc:sldChg chg="modSp">
        <pc:chgData name="Carlos Cabo" userId="ebc3a0b7-6d2a-4a81-9d8a-48fe93be0848" providerId="ADAL" clId="{4B3BFC9E-1AC3-4EC0-A507-C5619CCCA056}" dt="2026-02-03T15:36:10.208" v="220" actId="20577"/>
        <pc:sldMkLst>
          <pc:docMk/>
          <pc:sldMk cId="1898820522" sldId="266"/>
        </pc:sldMkLst>
        <pc:spChg chg="mod">
          <ac:chgData name="Carlos Cabo" userId="ebc3a0b7-6d2a-4a81-9d8a-48fe93be0848" providerId="ADAL" clId="{4B3BFC9E-1AC3-4EC0-A507-C5619CCCA056}" dt="2026-02-03T15:36:10.208" v="220" actId="20577"/>
          <ac:spMkLst>
            <pc:docMk/>
            <pc:sldMk cId="1898820522" sldId="266"/>
            <ac:spMk id="11" creationId="{0F6435C2-4DE3-43B6-8FD3-5CD782DEF4AA}"/>
          </ac:spMkLst>
        </pc:spChg>
      </pc:sldChg>
      <pc:sldChg chg="addSp delSp modSp add delCm">
        <pc:chgData name="Carlos Cabo" userId="ebc3a0b7-6d2a-4a81-9d8a-48fe93be0848" providerId="ADAL" clId="{4B3BFC9E-1AC3-4EC0-A507-C5619CCCA056}" dt="2026-02-03T12:57:48.521" v="98" actId="113"/>
        <pc:sldMkLst>
          <pc:docMk/>
          <pc:sldMk cId="4143508261" sldId="267"/>
        </pc:sldMkLst>
        <pc:spChg chg="mod">
          <ac:chgData name="Carlos Cabo" userId="ebc3a0b7-6d2a-4a81-9d8a-48fe93be0848" providerId="ADAL" clId="{4B3BFC9E-1AC3-4EC0-A507-C5619CCCA056}" dt="2026-02-03T12:56:21.567" v="67" actId="255"/>
          <ac:spMkLst>
            <pc:docMk/>
            <pc:sldMk cId="4143508261" sldId="267"/>
            <ac:spMk id="5" creationId="{012AC565-037B-4395-B173-DA86E7980EC4}"/>
          </ac:spMkLst>
        </pc:spChg>
        <pc:spChg chg="mod">
          <ac:chgData name="Carlos Cabo" userId="ebc3a0b7-6d2a-4a81-9d8a-48fe93be0848" providerId="ADAL" clId="{4B3BFC9E-1AC3-4EC0-A507-C5619CCCA056}" dt="2026-02-03T12:56:28.082" v="69" actId="14100"/>
          <ac:spMkLst>
            <pc:docMk/>
            <pc:sldMk cId="4143508261" sldId="267"/>
            <ac:spMk id="8" creationId="{A9A4C97E-F0D5-4856-992C-ED9E9E019D51}"/>
          </ac:spMkLst>
        </pc:spChg>
        <pc:graphicFrameChg chg="add mod modGraphic">
          <ac:chgData name="Carlos Cabo" userId="ebc3a0b7-6d2a-4a81-9d8a-48fe93be0848" providerId="ADAL" clId="{4B3BFC9E-1AC3-4EC0-A507-C5619CCCA056}" dt="2026-02-03T12:57:48.521" v="98" actId="113"/>
          <ac:graphicFrameMkLst>
            <pc:docMk/>
            <pc:sldMk cId="4143508261" sldId="267"/>
            <ac:graphicFrameMk id="9" creationId="{6B99CAA2-6117-4E88-8147-434E397082D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3CF4E-3FA9-41AF-AE26-FEAB084A1D7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51B9B65-46F4-4F28-838E-15E374D4E8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1B182C0-0010-43A6-99CA-B3481002B487}"/>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85F76111-1439-4640-A752-5C7D8CB789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9E2269-7ACE-4911-BB60-62096BAC46C0}"/>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123965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E220A-813F-4264-893F-A5C9280949D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5BFA650-7745-4A3F-99D9-1B7E8D0E069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C3973C-EC88-470E-B600-703710535D97}"/>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BEE6C138-FF14-46D7-BB2E-0F9251C22D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79506D-4297-4F32-98CA-FF90801870E8}"/>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3736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A76639-6CBF-422D-908C-D1A9A9C4F9C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51E2789-CA3A-4C37-B5DF-F6A51A2A0054}"/>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4FB953-1F1B-4B19-9F1D-993E3AFA418E}"/>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857F0535-B50C-4B9F-B211-8875DE18D6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10B4F5-E727-443E-A15E-A3B616ABB552}"/>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298667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05081-5D64-4C62-A614-62FF065E71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D9CDD3-5BF3-4737-AFC1-B298EAC597C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4E230F-052D-488A-9069-577DA2BD839F}"/>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6CC970BB-2897-44E6-8FBD-5D0DC389A8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5B298C-5838-47AC-AA2F-E5D1DF029EA6}"/>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84209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650EC-C61A-40E7-840D-27BD5AD3A27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BEB173-C1AF-4064-B34B-0A0AFE150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3226B31-FB11-45C8-A873-13C69235C624}"/>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88D5E48B-7F61-4BF6-949C-B5C64EDABE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6876-EAD9-40B9-B071-32F947B049A0}"/>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27374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D3A60-6530-4258-B976-247416B3546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D0F536-EBBC-41E0-98A9-0BB6E84394D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A862378-7F0C-42BF-8C0F-3C628E059C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72D3482-50CB-4959-849B-87CCAC5FA2EE}"/>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6" name="Marcador de pie de página 5">
            <a:extLst>
              <a:ext uri="{FF2B5EF4-FFF2-40B4-BE49-F238E27FC236}">
                <a16:creationId xmlns:a16="http://schemas.microsoft.com/office/drawing/2014/main" id="{A5D21A0A-B9A7-4EBC-8DBA-CB7F7DDBFD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0F934E-422C-404F-810D-FEEE2A06A04D}"/>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64219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82DC24-ACEE-4816-9C91-42884C048BF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279436E-DC70-4169-A718-73033A71B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7B82C36-754F-4FF6-8D38-E6255D2D4C6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FBD3637-6A9B-47EF-B3A0-B05E4E1BE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3886CA5-B5F2-4AB1-B882-B2AFCA63D80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AC9F50A-5A34-48DA-953E-833309007299}"/>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8" name="Marcador de pie de página 7">
            <a:extLst>
              <a:ext uri="{FF2B5EF4-FFF2-40B4-BE49-F238E27FC236}">
                <a16:creationId xmlns:a16="http://schemas.microsoft.com/office/drawing/2014/main" id="{10201CDE-008E-4FF8-A0D1-C82AF944AF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3C3DA33-CDE5-4DDB-ADF2-EBA9EF352839}"/>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33397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DF7DE-EC9D-41BA-A46D-C518DA3B9F6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9769AE3-5B22-4F96-A721-D72C90FC48C8}"/>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4" name="Marcador de pie de página 3">
            <a:extLst>
              <a:ext uri="{FF2B5EF4-FFF2-40B4-BE49-F238E27FC236}">
                <a16:creationId xmlns:a16="http://schemas.microsoft.com/office/drawing/2014/main" id="{68C1ADE9-D48F-441B-A0F2-021C6DB868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B49794F-98CB-4205-8699-C1D66BD0555C}"/>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169026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503E22-26C0-4504-A06E-0D3EF4A7694E}"/>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3" name="Marcador de pie de página 2">
            <a:extLst>
              <a:ext uri="{FF2B5EF4-FFF2-40B4-BE49-F238E27FC236}">
                <a16:creationId xmlns:a16="http://schemas.microsoft.com/office/drawing/2014/main" id="{F87831CE-1B88-4C62-9E0A-A63F35C5F11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6F1E217-559E-4E0A-92EF-E926FD7C95AC}"/>
              </a:ext>
            </a:extLst>
          </p:cNvPr>
          <p:cNvSpPr>
            <a:spLocks noGrp="1"/>
          </p:cNvSpPr>
          <p:nvPr>
            <p:ph type="sldNum" sz="quarter" idx="12"/>
          </p:nvPr>
        </p:nvSpPr>
        <p:spPr/>
        <p:txBody>
          <a:bodyPr/>
          <a:lstStyle/>
          <a:p>
            <a:fld id="{3D25C303-9805-4D13-9D3B-7363D0431789}" type="slidenum">
              <a:rPr lang="es-ES" smtClean="0"/>
              <a:t>‹Nº›</a:t>
            </a:fld>
            <a:endParaRPr lang="es-ES"/>
          </a:p>
        </p:txBody>
      </p:sp>
      <p:sp>
        <p:nvSpPr>
          <p:cNvPr id="5" name="Subtítulo 2">
            <a:extLst>
              <a:ext uri="{FF2B5EF4-FFF2-40B4-BE49-F238E27FC236}">
                <a16:creationId xmlns:a16="http://schemas.microsoft.com/office/drawing/2014/main" id="{2F0A3D81-940B-40E5-B1D7-5F96D9E38502}"/>
              </a:ext>
            </a:extLst>
          </p:cNvPr>
          <p:cNvSpPr txBox="1">
            <a:spLocks/>
          </p:cNvSpPr>
          <p:nvPr userDrawn="1"/>
        </p:nvSpPr>
        <p:spPr>
          <a:xfrm>
            <a:off x="338667" y="6561023"/>
            <a:ext cx="3547533" cy="288679"/>
          </a:xfrm>
          <a:prstGeom prst="rect">
            <a:avLst/>
          </a:prstGeom>
        </p:spPr>
        <p:txBody>
          <a:bodyPr vert="horz" lIns="91440" tIns="45720" rIns="91440" bIns="45720" rtlCol="0">
            <a:noAutofit/>
          </a:bodyPr>
          <a:lstStyle>
            <a:defPPr>
              <a:defRPr lang="es-ES"/>
            </a:defPPr>
            <a:lvl1pPr marR="0" lvl="0" indent="0" defTabSz="457200" fontAlgn="auto">
              <a:lnSpc>
                <a:spcPct val="110000"/>
              </a:lnSpc>
              <a:spcBef>
                <a:spcPts val="1000"/>
              </a:spcBef>
              <a:spcAft>
                <a:spcPts val="0"/>
              </a:spcAft>
              <a:buClr>
                <a:srgbClr val="90C226"/>
              </a:buClr>
              <a:buSzPct val="80000"/>
              <a:buFont typeface="Wingdings 3" charset="2"/>
              <a:buNone/>
              <a:tabLst/>
              <a:defRPr sz="1400" b="1"/>
            </a:lvl1pPr>
            <a:lvl2pPr marL="742950" indent="-285750" defTabSz="45720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defTabSz="4572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defTabSz="4572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s-ES" sz="1200" b="0" dirty="0" err="1"/>
              <a:t>Supported</a:t>
            </a:r>
            <a:r>
              <a:rPr lang="es-ES" sz="1200" b="0" dirty="0"/>
              <a:t> </a:t>
            </a:r>
            <a:r>
              <a:rPr lang="es-ES" sz="1200" b="0" dirty="0" err="1"/>
              <a:t>by</a:t>
            </a:r>
            <a:r>
              <a:rPr lang="es-ES" sz="1200" b="0" dirty="0"/>
              <a:t> </a:t>
            </a:r>
            <a:r>
              <a:rPr lang="es-ES" sz="1200" b="0" dirty="0" err="1"/>
              <a:t>the</a:t>
            </a:r>
            <a:r>
              <a:rPr lang="es-ES" sz="1200" b="0" dirty="0"/>
              <a:t> </a:t>
            </a:r>
            <a:r>
              <a:rPr lang="es-ES" sz="1200" b="0" dirty="0" err="1"/>
              <a:t>European</a:t>
            </a:r>
            <a:r>
              <a:rPr lang="es-ES" sz="1200" b="0" dirty="0"/>
              <a:t> Project Office OPE-SECTI</a:t>
            </a:r>
          </a:p>
          <a:p>
            <a:endParaRPr lang="es-ES" sz="1200" b="0" i="1" dirty="0"/>
          </a:p>
        </p:txBody>
      </p:sp>
      <p:pic>
        <p:nvPicPr>
          <p:cNvPr id="8" name="Imagen 7">
            <a:extLst>
              <a:ext uri="{FF2B5EF4-FFF2-40B4-BE49-F238E27FC236}">
                <a16:creationId xmlns:a16="http://schemas.microsoft.com/office/drawing/2014/main" id="{C9D8F219-9E1C-4EA5-B023-B89A8D9DC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3501" y="6277378"/>
            <a:ext cx="7779798" cy="490066"/>
          </a:xfrm>
          <a:prstGeom prst="rect">
            <a:avLst/>
          </a:prstGeom>
        </p:spPr>
      </p:pic>
    </p:spTree>
    <p:extLst>
      <p:ext uri="{BB962C8B-B14F-4D97-AF65-F5344CB8AC3E}">
        <p14:creationId xmlns:p14="http://schemas.microsoft.com/office/powerpoint/2010/main" val="61060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491B-2070-4D76-95BB-115DC45F50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95E1124-E892-46AD-AC44-63ED4CC1E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73FF530-CCF0-47F2-B9DB-F7412F408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A287605-7C84-402D-A933-EBE9A0784BBF}"/>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6" name="Marcador de pie de página 5">
            <a:extLst>
              <a:ext uri="{FF2B5EF4-FFF2-40B4-BE49-F238E27FC236}">
                <a16:creationId xmlns:a16="http://schemas.microsoft.com/office/drawing/2014/main" id="{89BAA831-0697-42EB-8954-C9923A03E03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FF82CB5-41D4-4F68-A9AC-B2058E5D0538}"/>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43461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E2339-01FF-4FE5-A2FD-5D7DA577EB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0077608-026B-49EB-A4AD-4FB939A8B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8DD592B-46E2-42B1-8E4D-381FFDE3D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3EC3697-170A-4D11-A0E9-B046397FD15F}"/>
              </a:ext>
            </a:extLst>
          </p:cNvPr>
          <p:cNvSpPr>
            <a:spLocks noGrp="1"/>
          </p:cNvSpPr>
          <p:nvPr>
            <p:ph type="dt" sz="half" idx="10"/>
          </p:nvPr>
        </p:nvSpPr>
        <p:spPr/>
        <p:txBody>
          <a:bodyPr/>
          <a:lstStyle/>
          <a:p>
            <a:fld id="{943B6A15-E9BD-41DD-8DEB-CE494F6D2C41}" type="datetimeFigureOut">
              <a:rPr lang="es-ES" smtClean="0"/>
              <a:t>09/02/2026</a:t>
            </a:fld>
            <a:endParaRPr lang="es-ES"/>
          </a:p>
        </p:txBody>
      </p:sp>
      <p:sp>
        <p:nvSpPr>
          <p:cNvPr id="6" name="Marcador de pie de página 5">
            <a:extLst>
              <a:ext uri="{FF2B5EF4-FFF2-40B4-BE49-F238E27FC236}">
                <a16:creationId xmlns:a16="http://schemas.microsoft.com/office/drawing/2014/main" id="{DD89ABB9-11F8-4D40-A995-34A925581C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FD4644-D689-4D9F-A794-A3BC137A1BDD}"/>
              </a:ext>
            </a:extLst>
          </p:cNvPr>
          <p:cNvSpPr>
            <a:spLocks noGrp="1"/>
          </p:cNvSpPr>
          <p:nvPr>
            <p:ph type="sldNum" sz="quarter" idx="12"/>
          </p:nvPr>
        </p:nvSpPr>
        <p:spPr/>
        <p:txBody>
          <a:bodyPr/>
          <a:lstStyle/>
          <a:p>
            <a:fld id="{3D25C303-9805-4D13-9D3B-7363D0431789}" type="slidenum">
              <a:rPr lang="es-ES" smtClean="0"/>
              <a:t>‹Nº›</a:t>
            </a:fld>
            <a:endParaRPr lang="es-ES"/>
          </a:p>
        </p:txBody>
      </p:sp>
    </p:spTree>
    <p:extLst>
      <p:ext uri="{BB962C8B-B14F-4D97-AF65-F5344CB8AC3E}">
        <p14:creationId xmlns:p14="http://schemas.microsoft.com/office/powerpoint/2010/main" val="396544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C969175-F7CB-4EF7-8C83-06A733910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F7D8502-F8D5-4E85-8C98-4E7557678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02CB9F-1E5A-4E96-8A5E-9B9DDC0A2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B6A15-E9BD-41DD-8DEB-CE494F6D2C41}" type="datetimeFigureOut">
              <a:rPr lang="es-ES" smtClean="0"/>
              <a:t>09/02/2026</a:t>
            </a:fld>
            <a:endParaRPr lang="es-ES"/>
          </a:p>
        </p:txBody>
      </p:sp>
      <p:sp>
        <p:nvSpPr>
          <p:cNvPr id="5" name="Marcador de pie de página 4">
            <a:extLst>
              <a:ext uri="{FF2B5EF4-FFF2-40B4-BE49-F238E27FC236}">
                <a16:creationId xmlns:a16="http://schemas.microsoft.com/office/drawing/2014/main" id="{B111A6E9-775F-49ED-96DA-9F909D6A00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660598D-5A31-47FE-9DD4-C6FB2E169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5C303-9805-4D13-9D3B-7363D0431789}" type="slidenum">
              <a:rPr lang="es-ES" smtClean="0"/>
              <a:t>‹Nº›</a:t>
            </a:fld>
            <a:endParaRPr lang="es-ES"/>
          </a:p>
        </p:txBody>
      </p:sp>
    </p:spTree>
    <p:extLst>
      <p:ext uri="{BB962C8B-B14F-4D97-AF65-F5344CB8AC3E}">
        <p14:creationId xmlns:p14="http://schemas.microsoft.com/office/powerpoint/2010/main" val="3945852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linkedin.com/company/ctaex/posts/?feedView=all" TargetMode="External"/><Relationship Id="rId3" Type="http://schemas.openxmlformats.org/officeDocument/2006/relationships/hyperlink" Target="https://ctaex.com/" TargetMode="External"/><Relationship Id="rId7" Type="http://schemas.openxmlformats.org/officeDocument/2006/relationships/image" Target="../media/image16.svg"/><Relationship Id="rId12" Type="http://schemas.openxmlformats.org/officeDocument/2006/relationships/image" Target="../media/image20.png"/><Relationship Id="rId2" Type="http://schemas.openxmlformats.org/officeDocument/2006/relationships/hyperlink" Target="mailto:lmoreno@ctaex.com" TargetMode="Externa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png"/><Relationship Id="rId5" Type="http://schemas.openxmlformats.org/officeDocument/2006/relationships/image" Target="../media/image14.svg"/><Relationship Id="rId15" Type="http://schemas.openxmlformats.org/officeDocument/2006/relationships/image" Target="../media/image22.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mailto:carlos.cabo@fundecyt-pctex.es" TargetMode="External"/><Relationship Id="rId2" Type="http://schemas.openxmlformats.org/officeDocument/2006/relationships/hyperlink" Target="mailto:lmoreno@ctaex.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taex.com/observactae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632812C0-B89C-4DC2-8975-B505E4A0C422}"/>
              </a:ext>
            </a:extLst>
          </p:cNvPr>
          <p:cNvSpPr txBox="1">
            <a:spLocks/>
          </p:cNvSpPr>
          <p:nvPr/>
        </p:nvSpPr>
        <p:spPr>
          <a:xfrm>
            <a:off x="5806379" y="1317777"/>
            <a:ext cx="4588052" cy="654268"/>
          </a:xfrm>
          <a:prstGeom prst="rect">
            <a:avLst/>
          </a:prstGeom>
        </p:spPr>
        <p:txBody>
          <a:bodyP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s-ES" dirty="0"/>
              <a:t>Centro Tecnológico Nacional Agroalimentario (CTAEX) -  (</a:t>
            </a:r>
            <a:r>
              <a:rPr lang="es-ES" dirty="0" err="1"/>
              <a:t>Spain</a:t>
            </a:r>
            <a:r>
              <a:rPr lang="es-ES" dirty="0"/>
              <a:t>)</a:t>
            </a:r>
          </a:p>
        </p:txBody>
      </p:sp>
      <p:sp>
        <p:nvSpPr>
          <p:cNvPr id="6" name="Título 1">
            <a:extLst>
              <a:ext uri="{FF2B5EF4-FFF2-40B4-BE49-F238E27FC236}">
                <a16:creationId xmlns:a16="http://schemas.microsoft.com/office/drawing/2014/main" id="{C7C72D35-37CF-42A3-861A-9554D4656836}"/>
              </a:ext>
            </a:extLst>
          </p:cNvPr>
          <p:cNvSpPr txBox="1">
            <a:spLocks/>
          </p:cNvSpPr>
          <p:nvPr/>
        </p:nvSpPr>
        <p:spPr>
          <a:xfrm>
            <a:off x="5564239" y="2140587"/>
            <a:ext cx="507233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3400" b="1" dirty="0">
                <a:solidFill>
                  <a:schemeClr val="tx1">
                    <a:lumMod val="65000"/>
                    <a:lumOff val="35000"/>
                  </a:schemeClr>
                </a:solidFill>
              </a:rPr>
              <a:t>PROMOTIONAL PROFILE</a:t>
            </a:r>
            <a:endParaRPr lang="es-ES" sz="3400" dirty="0">
              <a:solidFill>
                <a:schemeClr val="tx1">
                  <a:lumMod val="65000"/>
                  <a:lumOff val="35000"/>
                </a:schemeClr>
              </a:solidFill>
            </a:endParaRPr>
          </a:p>
        </p:txBody>
      </p:sp>
      <p:sp>
        <p:nvSpPr>
          <p:cNvPr id="8" name="Subtítulo 2">
            <a:extLst>
              <a:ext uri="{FF2B5EF4-FFF2-40B4-BE49-F238E27FC236}">
                <a16:creationId xmlns:a16="http://schemas.microsoft.com/office/drawing/2014/main" id="{720BB13D-A31B-47AB-8C78-38831E432446}"/>
              </a:ext>
            </a:extLst>
          </p:cNvPr>
          <p:cNvSpPr txBox="1">
            <a:spLocks/>
          </p:cNvSpPr>
          <p:nvPr/>
        </p:nvSpPr>
        <p:spPr>
          <a:xfrm>
            <a:off x="5633102" y="3296800"/>
            <a:ext cx="4934606" cy="39305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ES" b="1" cap="all" dirty="0">
                <a:solidFill>
                  <a:srgbClr val="C7D41E"/>
                </a:solidFill>
              </a:rPr>
              <a:t>RESEARCH GROUP:</a:t>
            </a:r>
            <a:endParaRPr lang="es-ES" dirty="0"/>
          </a:p>
        </p:txBody>
      </p:sp>
      <p:sp>
        <p:nvSpPr>
          <p:cNvPr id="14" name="Título 1">
            <a:extLst>
              <a:ext uri="{FF2B5EF4-FFF2-40B4-BE49-F238E27FC236}">
                <a16:creationId xmlns:a16="http://schemas.microsoft.com/office/drawing/2014/main" id="{6777943F-243C-44EA-83ED-10E47FF32378}"/>
              </a:ext>
            </a:extLst>
          </p:cNvPr>
          <p:cNvSpPr txBox="1">
            <a:spLocks/>
          </p:cNvSpPr>
          <p:nvPr/>
        </p:nvSpPr>
        <p:spPr>
          <a:xfrm>
            <a:off x="5564239" y="4039479"/>
            <a:ext cx="5749220"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3600" b="1" dirty="0">
                <a:solidFill>
                  <a:schemeClr val="tx1">
                    <a:lumMod val="65000"/>
                    <a:lumOff val="35000"/>
                  </a:schemeClr>
                </a:solidFill>
              </a:rPr>
              <a:t>CTAEX – Plan </a:t>
            </a:r>
            <a:r>
              <a:rPr lang="es-ES" sz="3600" b="1" dirty="0" err="1">
                <a:solidFill>
                  <a:schemeClr val="tx1">
                    <a:lumMod val="65000"/>
                    <a:lumOff val="35000"/>
                  </a:schemeClr>
                </a:solidFill>
              </a:rPr>
              <a:t>Protection</a:t>
            </a:r>
            <a:r>
              <a:rPr lang="es-ES" sz="3600" b="1" dirty="0">
                <a:solidFill>
                  <a:schemeClr val="tx1">
                    <a:lumMod val="65000"/>
                    <a:lumOff val="35000"/>
                  </a:schemeClr>
                </a:solidFill>
              </a:rPr>
              <a:t> </a:t>
            </a:r>
            <a:r>
              <a:rPr lang="es-ES" sz="3600" b="1" dirty="0" err="1">
                <a:solidFill>
                  <a:schemeClr val="tx1">
                    <a:lumMod val="65000"/>
                    <a:lumOff val="35000"/>
                  </a:schemeClr>
                </a:solidFill>
              </a:rPr>
              <a:t>Profile</a:t>
            </a:r>
            <a:endParaRPr lang="es-ES" sz="3600" dirty="0">
              <a:solidFill>
                <a:schemeClr val="tx1">
                  <a:lumMod val="65000"/>
                  <a:lumOff val="35000"/>
                </a:schemeClr>
              </a:solidFill>
            </a:endParaRPr>
          </a:p>
        </p:txBody>
      </p:sp>
      <p:sp>
        <p:nvSpPr>
          <p:cNvPr id="9" name="Título 1">
            <a:extLst>
              <a:ext uri="{FF2B5EF4-FFF2-40B4-BE49-F238E27FC236}">
                <a16:creationId xmlns:a16="http://schemas.microsoft.com/office/drawing/2014/main" id="{70B27F18-3E1D-46D8-A62B-480D7DD43583}"/>
              </a:ext>
            </a:extLst>
          </p:cNvPr>
          <p:cNvSpPr txBox="1">
            <a:spLocks/>
          </p:cNvSpPr>
          <p:nvPr/>
        </p:nvSpPr>
        <p:spPr>
          <a:xfrm>
            <a:off x="5564239" y="4941179"/>
            <a:ext cx="507233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ES" sz="2400" b="1" dirty="0">
                <a:solidFill>
                  <a:schemeClr val="tx1">
                    <a:lumMod val="65000"/>
                    <a:lumOff val="35000"/>
                  </a:schemeClr>
                </a:solidFill>
              </a:rPr>
              <a:t>Laura Moreno, </a:t>
            </a:r>
            <a:r>
              <a:rPr lang="en-US" sz="2400" b="1" dirty="0">
                <a:solidFill>
                  <a:schemeClr val="tx1">
                    <a:lumMod val="65000"/>
                    <a:lumOff val="35000"/>
                  </a:schemeClr>
                </a:solidFill>
              </a:rPr>
              <a:t>Head of R&amp;D Projects. Processes Department</a:t>
            </a:r>
            <a:endParaRPr lang="es-ES" sz="2400" dirty="0">
              <a:solidFill>
                <a:schemeClr val="tx1">
                  <a:lumMod val="65000"/>
                  <a:lumOff val="35000"/>
                </a:schemeClr>
              </a:solidFill>
            </a:endParaRPr>
          </a:p>
        </p:txBody>
      </p:sp>
      <p:pic>
        <p:nvPicPr>
          <p:cNvPr id="1028" name="Picture 4" descr="CTAEX presenta su nueva imagen corporativa con motivo de su XXV Aniversario">
            <a:extLst>
              <a:ext uri="{FF2B5EF4-FFF2-40B4-BE49-F238E27FC236}">
                <a16:creationId xmlns:a16="http://schemas.microsoft.com/office/drawing/2014/main" id="{13978432-0A19-49F4-AE99-A452F6B78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547" y="788895"/>
            <a:ext cx="2481078" cy="207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831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EE3E7CC-9345-4EAC-8E90-2040CBCCB555}"/>
              </a:ext>
            </a:extLst>
          </p:cNvPr>
          <p:cNvGraphicFramePr>
            <a:graphicFrameLocks noGrp="1"/>
          </p:cNvGraphicFramePr>
          <p:nvPr>
            <p:extLst>
              <p:ext uri="{D42A27DB-BD31-4B8C-83A1-F6EECF244321}">
                <p14:modId xmlns:p14="http://schemas.microsoft.com/office/powerpoint/2010/main" val="325055707"/>
              </p:ext>
            </p:extLst>
          </p:nvPr>
        </p:nvGraphicFramePr>
        <p:xfrm>
          <a:off x="730623" y="1931373"/>
          <a:ext cx="10730754" cy="387604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600" kern="1200" dirty="0">
                          <a:solidFill>
                            <a:schemeClr val="tx1">
                              <a:lumMod val="50000"/>
                              <a:lumOff val="50000"/>
                            </a:schemeClr>
                          </a:solidFill>
                          <a:latin typeface="+mn-lt"/>
                          <a:ea typeface="+mn-ea"/>
                          <a:cs typeface="+mn-cs"/>
                        </a:rPr>
                        <a:t>Design and evaluate innovative integrated pest and weed management (IPWM) strategies that reduce resistance risks by expanding non-chemical preventive and curative option.</a:t>
                      </a:r>
                      <a:endParaRPr lang="es-ES" sz="1600" kern="1200" dirty="0">
                        <a:solidFill>
                          <a:schemeClr val="tx1">
                            <a:lumMod val="50000"/>
                            <a:lumOff val="50000"/>
                          </a:schemeClr>
                        </a:solidFill>
                        <a:latin typeface="+mn-lt"/>
                        <a:ea typeface="+mn-ea"/>
                        <a:cs typeface="+mn-cs"/>
                      </a:endParaRPr>
                    </a:p>
                  </a:txBody>
                  <a:tcPr>
                    <a:lnT w="12700" cmpd="sng">
                      <a:noFill/>
                    </a:lnT>
                    <a:solidFill>
                      <a:srgbClr val="C7D41E">
                        <a:alpha val="20000"/>
                      </a:srgbClr>
                    </a:solidFill>
                  </a:tcPr>
                </a:tc>
                <a:tc>
                  <a:txBody>
                    <a:bodyPr/>
                    <a:lstStyle/>
                    <a:p>
                      <a:pPr marL="285750" indent="-285750">
                        <a:buFont typeface="Calibri" panose="020F0502020204030204" pitchFamily="34" charset="0"/>
                        <a:buChar char="‒"/>
                      </a:pPr>
                      <a:r>
                        <a:rPr lang="en-US" sz="1600" dirty="0">
                          <a:solidFill>
                            <a:schemeClr val="tx1">
                              <a:lumMod val="50000"/>
                              <a:lumOff val="50000"/>
                            </a:schemeClr>
                          </a:solidFill>
                        </a:rPr>
                        <a:t>CTAEX has established research and innovation capacities to contribute to tackling pesticide resistance through the development and validation of microbiological alternatives to chemical pesticides, supporting a holistic and science-based approach to crop protection.</a:t>
                      </a:r>
                    </a:p>
                    <a:p>
                      <a:pPr marL="285750" indent="-285750">
                        <a:buFont typeface="Calibri" panose="020F0502020204030204" pitchFamily="34" charset="0"/>
                        <a:buChar char="‒"/>
                      </a:pPr>
                      <a:r>
                        <a:rPr lang="en-US" sz="1600" dirty="0">
                          <a:solidFill>
                            <a:schemeClr val="tx1">
                              <a:lumMod val="50000"/>
                              <a:lumOff val="50000"/>
                            </a:schemeClr>
                          </a:solidFill>
                        </a:rPr>
                        <a:t>CTAEX actively develops and characterizes beneficial microbial strains and bacterial consortia with functional properties relevant for pest and disease suppression, plant health promotion and soil quality improvement. These microbiome-based solutions contribute to integrated pest and weed management (IPWM) strategies by expanding non-chemical preventive and curative options, directly addressing the need to reduce reliance on a shrinking portfolio of active substances.</a:t>
                      </a:r>
                      <a:endParaRPr lang="es-ES" sz="1600" dirty="0">
                        <a:solidFill>
                          <a:schemeClr val="tx1">
                            <a:lumMod val="50000"/>
                            <a:lumOff val="50000"/>
                          </a:schemeClr>
                        </a:solidFill>
                      </a:endParaRPr>
                    </a:p>
                  </a:txBody>
                  <a:tcPr>
                    <a:lnT w="12700" cmpd="sng">
                      <a:noFill/>
                    </a:lnT>
                    <a:solidFill>
                      <a:srgbClr val="C7D41E">
                        <a:alpha val="20000"/>
                      </a:srgbClr>
                    </a:solidFill>
                  </a:tcPr>
                </a:tc>
                <a:extLst>
                  <a:ext uri="{0D108BD9-81ED-4DB2-BD59-A6C34878D82A}">
                    <a16:rowId xmlns:a16="http://schemas.microsoft.com/office/drawing/2014/main" val="40196207"/>
                  </a:ext>
                </a:extLst>
              </a:tr>
            </a:tbl>
          </a:graphicData>
        </a:graphic>
      </p:graphicFrame>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4025153" y="162313"/>
            <a:ext cx="7950305"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HORIZON-CL6-2026-02-FARM2FORK-02</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rPr>
              <a:t>Tackling pesticide resistance: early detection, management strategies, and foresight</a:t>
            </a:r>
          </a:p>
        </p:txBody>
      </p:sp>
    </p:spTree>
    <p:extLst>
      <p:ext uri="{BB962C8B-B14F-4D97-AF65-F5344CB8AC3E}">
        <p14:creationId xmlns:p14="http://schemas.microsoft.com/office/powerpoint/2010/main" val="286138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3514165" y="162313"/>
            <a:ext cx="846129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HORIZON-CL6-2026-02-FARM2FORK-02</a:t>
            </a:r>
            <a:endParaRPr lang="es-ES" sz="36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rPr>
              <a:t>Tackling pesticide resistance: early detection, management strategies, and foresight</a:t>
            </a:r>
          </a:p>
        </p:txBody>
      </p:sp>
      <p:graphicFrame>
        <p:nvGraphicFramePr>
          <p:cNvPr id="10" name="Tabla 9">
            <a:extLst>
              <a:ext uri="{FF2B5EF4-FFF2-40B4-BE49-F238E27FC236}">
                <a16:creationId xmlns:a16="http://schemas.microsoft.com/office/drawing/2014/main" id="{F2792E33-5A69-41E6-B04E-F91002FED858}"/>
              </a:ext>
            </a:extLst>
          </p:cNvPr>
          <p:cNvGraphicFramePr>
            <a:graphicFrameLocks noGrp="1"/>
          </p:cNvGraphicFramePr>
          <p:nvPr>
            <p:extLst>
              <p:ext uri="{D42A27DB-BD31-4B8C-83A1-F6EECF244321}">
                <p14:modId xmlns:p14="http://schemas.microsoft.com/office/powerpoint/2010/main" val="393293117"/>
              </p:ext>
            </p:extLst>
          </p:nvPr>
        </p:nvGraphicFramePr>
        <p:xfrm>
          <a:off x="730623" y="1931373"/>
          <a:ext cx="10730754" cy="1193800"/>
        </p:xfrm>
        <a:graphic>
          <a:graphicData uri="http://schemas.openxmlformats.org/drawingml/2006/table">
            <a:tbl>
              <a:tblPr firstRow="1" bandRow="1">
                <a:solidFill>
                  <a:schemeClr val="bg1"/>
                </a:solidFill>
                <a:tableStyleId>{68D230F3-CF80-4859-8CE7-A43EE81993B5}</a:tableStyleId>
              </a:tblPr>
              <a:tblGrid>
                <a:gridCol w="10730754">
                  <a:extLst>
                    <a:ext uri="{9D8B030D-6E8A-4147-A177-3AD203B41FA5}">
                      <a16:colId xmlns:a16="http://schemas.microsoft.com/office/drawing/2014/main" val="1088602379"/>
                    </a:ext>
                  </a:extLst>
                </a:gridCol>
              </a:tblGrid>
              <a:tr h="370840">
                <a:tc>
                  <a:txBody>
                    <a:bodyPr/>
                    <a:lstStyle/>
                    <a:p>
                      <a:pPr algn="l"/>
                      <a:r>
                        <a:rPr lang="es-ES" sz="1600" dirty="0" err="1">
                          <a:solidFill>
                            <a:schemeClr val="tx1">
                              <a:lumMod val="50000"/>
                              <a:lumOff val="50000"/>
                            </a:schemeClr>
                          </a:solidFill>
                        </a:rPr>
                        <a:t>Additional</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600" kern="1200" dirty="0">
                          <a:solidFill>
                            <a:schemeClr val="tx1">
                              <a:lumMod val="50000"/>
                              <a:lumOff val="50000"/>
                            </a:schemeClr>
                          </a:solidFill>
                          <a:latin typeface="+mn-lt"/>
                          <a:ea typeface="+mn-ea"/>
                          <a:cs typeface="+mn-cs"/>
                        </a:rPr>
                        <a:t>CTAEX also contributes to capacity-building, stakeholder engagement and knowledge transfer, supporting the uptake of integrated, microbiome-based solutions by practitioners, advisors and other stakeholders, and facilitating the co-creation and validation of alternatives aligned with future regulatory and sustainability requirements.</a:t>
                      </a:r>
                      <a:endParaRPr lang="es-ES" sz="1600" kern="1200" dirty="0">
                        <a:solidFill>
                          <a:schemeClr val="tx1">
                            <a:lumMod val="50000"/>
                            <a:lumOff val="50000"/>
                          </a:schemeClr>
                        </a:solidFill>
                        <a:latin typeface="+mn-lt"/>
                        <a:ea typeface="+mn-ea"/>
                        <a:cs typeface="+mn-cs"/>
                      </a:endParaRPr>
                    </a:p>
                  </a:txBody>
                  <a:tcPr>
                    <a:lnT w="12700" cmpd="sng">
                      <a:noFill/>
                    </a:lnT>
                    <a:solidFill>
                      <a:schemeClr val="bg1">
                        <a:alpha val="20000"/>
                      </a:schemeClr>
                    </a:solidFill>
                  </a:tcPr>
                </a:tc>
                <a:extLst>
                  <a:ext uri="{0D108BD9-81ED-4DB2-BD59-A6C34878D82A}">
                    <a16:rowId xmlns:a16="http://schemas.microsoft.com/office/drawing/2014/main" val="40196207"/>
                  </a:ext>
                </a:extLst>
              </a:tr>
            </a:tbl>
          </a:graphicData>
        </a:graphic>
      </p:graphicFrame>
    </p:spTree>
    <p:extLst>
      <p:ext uri="{BB962C8B-B14F-4D97-AF65-F5344CB8AC3E}">
        <p14:creationId xmlns:p14="http://schemas.microsoft.com/office/powerpoint/2010/main" val="243758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EE3E7CC-9345-4EAC-8E90-2040CBCCB555}"/>
              </a:ext>
            </a:extLst>
          </p:cNvPr>
          <p:cNvGraphicFramePr>
            <a:graphicFrameLocks noGrp="1"/>
          </p:cNvGraphicFramePr>
          <p:nvPr>
            <p:extLst>
              <p:ext uri="{D42A27DB-BD31-4B8C-83A1-F6EECF244321}">
                <p14:modId xmlns:p14="http://schemas.microsoft.com/office/powerpoint/2010/main" val="1248932105"/>
              </p:ext>
            </p:extLst>
          </p:nvPr>
        </p:nvGraphicFramePr>
        <p:xfrm>
          <a:off x="730623" y="1931373"/>
          <a:ext cx="10730754" cy="436372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600" kern="1200" dirty="0">
                          <a:solidFill>
                            <a:schemeClr val="tx1">
                              <a:lumMod val="50000"/>
                              <a:lumOff val="50000"/>
                            </a:schemeClr>
                          </a:solidFill>
                          <a:latin typeface="+mn-lt"/>
                          <a:ea typeface="+mn-ea"/>
                          <a:cs typeface="+mn-cs"/>
                        </a:rPr>
                        <a:t>Innovative cost-effective environmental-friendly phytosanitary treatments for regulated plant pests with proven efficacy and practical applicability are developed and tested</a:t>
                      </a:r>
                      <a:endParaRPr lang="es-ES" sz="1600" kern="1200" dirty="0">
                        <a:solidFill>
                          <a:schemeClr val="tx1">
                            <a:lumMod val="50000"/>
                            <a:lumOff val="50000"/>
                          </a:schemeClr>
                        </a:solidFill>
                        <a:latin typeface="+mn-lt"/>
                        <a:ea typeface="+mn-ea"/>
                        <a:cs typeface="+mn-cs"/>
                      </a:endParaRPr>
                    </a:p>
                  </a:txBody>
                  <a:tcPr>
                    <a:lnT w="12700" cmpd="sng">
                      <a:noFill/>
                    </a:lnT>
                    <a:solidFill>
                      <a:srgbClr val="C7D41E">
                        <a:alpha val="20000"/>
                      </a:srgbClr>
                    </a:solidFill>
                  </a:tcPr>
                </a:tc>
                <a:tc>
                  <a:txBody>
                    <a:bodyPr/>
                    <a:lstStyle/>
                    <a:p>
                      <a:pPr marL="285750" indent="-285750">
                        <a:buFont typeface="Calibri" panose="020F0502020204030204" pitchFamily="34" charset="0"/>
                        <a:buChar char="‒"/>
                      </a:pPr>
                      <a:r>
                        <a:rPr lang="en-US" sz="1600" dirty="0">
                          <a:solidFill>
                            <a:schemeClr val="tx1">
                              <a:lumMod val="50000"/>
                              <a:lumOff val="50000"/>
                            </a:schemeClr>
                          </a:solidFill>
                        </a:rPr>
                        <a:t>CTAEX can contribute as a scientific and technical partner to the development and validation of innovative, cost-effective and environmentally friendly post-harvest phytosanitary treatments for fruits and vegetables, based on microbiological and biotechnological approaches, supporting safe international trade and compliance with EU plant health regulations.</a:t>
                      </a:r>
                    </a:p>
                    <a:p>
                      <a:pPr marL="285750" indent="-285750">
                        <a:buFont typeface="Calibri" panose="020F0502020204030204" pitchFamily="34" charset="0"/>
                        <a:buChar char="‒"/>
                      </a:pPr>
                      <a:r>
                        <a:rPr lang="en-US" sz="1600" dirty="0">
                          <a:solidFill>
                            <a:schemeClr val="tx1">
                              <a:lumMod val="50000"/>
                              <a:lumOff val="50000"/>
                            </a:schemeClr>
                          </a:solidFill>
                        </a:rPr>
                        <a:t>CTAEX has established expertise in the identification, </a:t>
                      </a:r>
                      <a:r>
                        <a:rPr lang="en-US" sz="1600" dirty="0" err="1">
                          <a:solidFill>
                            <a:schemeClr val="tx1">
                              <a:lumMod val="50000"/>
                              <a:lumOff val="50000"/>
                            </a:schemeClr>
                          </a:solidFill>
                        </a:rPr>
                        <a:t>characterisation</a:t>
                      </a:r>
                      <a:r>
                        <a:rPr lang="en-US" sz="1600" dirty="0">
                          <a:solidFill>
                            <a:schemeClr val="tx1">
                              <a:lumMod val="50000"/>
                              <a:lumOff val="50000"/>
                            </a:schemeClr>
                          </a:solidFill>
                        </a:rPr>
                        <a:t> and functional evaluation of microorganisms and microbial-derived compounds with antagonistic activity against regulated plant pests relevant to post-harvest stages. These microbiology-based solutions can be developed as novel phytosanitary treatments with proven efficacy, either as standalone approaches or a complementary measure within integrated post-harvest treatment systems</a:t>
                      </a:r>
                    </a:p>
                  </a:txBody>
                  <a:tcPr>
                    <a:lnT w="12700" cmpd="sng">
                      <a:noFill/>
                    </a:lnT>
                    <a:solidFill>
                      <a:srgbClr val="C7D41E">
                        <a:alpha val="20000"/>
                      </a:srgbClr>
                    </a:solidFill>
                  </a:tcPr>
                </a:tc>
                <a:extLst>
                  <a:ext uri="{0D108BD9-81ED-4DB2-BD59-A6C34878D82A}">
                    <a16:rowId xmlns:a16="http://schemas.microsoft.com/office/drawing/2014/main" val="40196207"/>
                  </a:ext>
                </a:extLst>
              </a:tr>
            </a:tbl>
          </a:graphicData>
        </a:graphic>
      </p:graphicFrame>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4025153" y="162313"/>
            <a:ext cx="7950305"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HORIZON-CL6-2026-02-FARM2FORK-01</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65000"/>
                    <a:lumOff val="35000"/>
                  </a:schemeClr>
                </a:solidFill>
              </a:rPr>
              <a:t>Developing innovative phytosanitary treatments for regulated plant pests to support safe international trade</a:t>
            </a:r>
          </a:p>
        </p:txBody>
      </p:sp>
    </p:spTree>
    <p:extLst>
      <p:ext uri="{BB962C8B-B14F-4D97-AF65-F5344CB8AC3E}">
        <p14:creationId xmlns:p14="http://schemas.microsoft.com/office/powerpoint/2010/main" val="295556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3514165" y="162313"/>
            <a:ext cx="846129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HORIZON-CL6-2026-02-FARM2FORK-01</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65000"/>
                    <a:lumOff val="35000"/>
                  </a:schemeClr>
                </a:solidFill>
              </a:rPr>
              <a:t>Developing innovative phytosanitary treatments for regulated plant pests to support safe international trade</a:t>
            </a:r>
          </a:p>
        </p:txBody>
      </p:sp>
      <p:graphicFrame>
        <p:nvGraphicFramePr>
          <p:cNvPr id="9" name="Tabla 8">
            <a:extLst>
              <a:ext uri="{FF2B5EF4-FFF2-40B4-BE49-F238E27FC236}">
                <a16:creationId xmlns:a16="http://schemas.microsoft.com/office/drawing/2014/main" id="{6B99CAA2-6117-4E88-8147-434E397082DF}"/>
              </a:ext>
            </a:extLst>
          </p:cNvPr>
          <p:cNvGraphicFramePr>
            <a:graphicFrameLocks noGrp="1"/>
          </p:cNvGraphicFramePr>
          <p:nvPr>
            <p:extLst>
              <p:ext uri="{D42A27DB-BD31-4B8C-83A1-F6EECF244321}">
                <p14:modId xmlns:p14="http://schemas.microsoft.com/office/powerpoint/2010/main" val="2568404856"/>
              </p:ext>
            </p:extLst>
          </p:nvPr>
        </p:nvGraphicFramePr>
        <p:xfrm>
          <a:off x="730623" y="1931373"/>
          <a:ext cx="10730754" cy="192532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600" kern="1200" dirty="0">
                          <a:solidFill>
                            <a:schemeClr val="tx1">
                              <a:lumMod val="50000"/>
                              <a:lumOff val="50000"/>
                            </a:schemeClr>
                          </a:solidFill>
                          <a:latin typeface="+mn-lt"/>
                          <a:ea typeface="+mn-ea"/>
                          <a:cs typeface="+mn-cs"/>
                        </a:rPr>
                        <a:t>Science-based guidelines and </a:t>
                      </a:r>
                      <a:r>
                        <a:rPr lang="en-US" sz="1600" kern="1200" dirty="0" err="1">
                          <a:solidFill>
                            <a:schemeClr val="tx1">
                              <a:lumMod val="50000"/>
                              <a:lumOff val="50000"/>
                            </a:schemeClr>
                          </a:solidFill>
                          <a:latin typeface="+mn-lt"/>
                          <a:ea typeface="+mn-ea"/>
                          <a:cs typeface="+mn-cs"/>
                        </a:rPr>
                        <a:t>standardised</a:t>
                      </a:r>
                      <a:r>
                        <a:rPr lang="en-US" sz="1600" kern="1200" dirty="0">
                          <a:solidFill>
                            <a:schemeClr val="tx1">
                              <a:lumMod val="50000"/>
                              <a:lumOff val="50000"/>
                            </a:schemeClr>
                          </a:solidFill>
                          <a:latin typeface="+mn-lt"/>
                          <a:ea typeface="+mn-ea"/>
                          <a:cs typeface="+mn-cs"/>
                        </a:rPr>
                        <a:t> protocols to support the consistent and efficient application of the developed treatments are available.</a:t>
                      </a:r>
                      <a:endParaRPr lang="es-ES" sz="1600" kern="1200" dirty="0">
                        <a:solidFill>
                          <a:schemeClr val="tx1">
                            <a:lumMod val="50000"/>
                            <a:lumOff val="50000"/>
                          </a:schemeClr>
                        </a:solidFill>
                        <a:latin typeface="+mn-lt"/>
                        <a:ea typeface="+mn-ea"/>
                        <a:cs typeface="+mn-cs"/>
                      </a:endParaRPr>
                    </a:p>
                  </a:txBody>
                  <a:tcPr>
                    <a:lnT w="12700" cmpd="sng">
                      <a:noFill/>
                    </a:lnT>
                    <a:solidFill>
                      <a:schemeClr val="bg1">
                        <a:alpha val="2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dirty="0">
                          <a:solidFill>
                            <a:schemeClr val="tx1">
                              <a:lumMod val="50000"/>
                              <a:lumOff val="50000"/>
                            </a:schemeClr>
                          </a:solidFill>
                        </a:rPr>
                        <a:t>CTAEX supports the delivery of innovative microbiology-based phytosanitary treatments with clear protocols and strong potential for adoption by industry, regulatory authorities and third-party testing </a:t>
                      </a:r>
                      <a:r>
                        <a:rPr lang="en-US" sz="1600" dirty="0" err="1">
                          <a:solidFill>
                            <a:schemeClr val="tx1">
                              <a:lumMod val="50000"/>
                              <a:lumOff val="50000"/>
                            </a:schemeClr>
                          </a:solidFill>
                        </a:rPr>
                        <a:t>organisations</a:t>
                      </a:r>
                      <a:r>
                        <a:rPr lang="en-US" sz="1600" dirty="0">
                          <a:solidFill>
                            <a:schemeClr val="tx1">
                              <a:lumMod val="50000"/>
                              <a:lumOff val="50000"/>
                            </a:schemeClr>
                          </a:solidFill>
                        </a:rPr>
                        <a:t>, in line with EU plant health legislation and international trade requirements</a:t>
                      </a:r>
                      <a:endParaRPr lang="es-ES" sz="1600" dirty="0">
                        <a:solidFill>
                          <a:schemeClr val="tx1">
                            <a:lumMod val="50000"/>
                            <a:lumOff val="50000"/>
                          </a:schemeClr>
                        </a:solidFill>
                      </a:endParaRPr>
                    </a:p>
                  </a:txBody>
                  <a:tcPr>
                    <a:lnT w="12700" cmpd="sng">
                      <a:noFill/>
                    </a:lnT>
                    <a:solidFill>
                      <a:schemeClr val="bg1">
                        <a:alpha val="20000"/>
                      </a:schemeClr>
                    </a:solidFill>
                  </a:tcPr>
                </a:tc>
                <a:extLst>
                  <a:ext uri="{0D108BD9-81ED-4DB2-BD59-A6C34878D82A}">
                    <a16:rowId xmlns:a16="http://schemas.microsoft.com/office/drawing/2014/main" val="40196207"/>
                  </a:ext>
                </a:extLst>
              </a:tr>
            </a:tbl>
          </a:graphicData>
        </a:graphic>
      </p:graphicFrame>
    </p:spTree>
    <p:extLst>
      <p:ext uri="{BB962C8B-B14F-4D97-AF65-F5344CB8AC3E}">
        <p14:creationId xmlns:p14="http://schemas.microsoft.com/office/powerpoint/2010/main" val="1441877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EE3E7CC-9345-4EAC-8E90-2040CBCCB555}"/>
              </a:ext>
            </a:extLst>
          </p:cNvPr>
          <p:cNvGraphicFramePr>
            <a:graphicFrameLocks noGrp="1"/>
          </p:cNvGraphicFramePr>
          <p:nvPr>
            <p:extLst>
              <p:ext uri="{D42A27DB-BD31-4B8C-83A1-F6EECF244321}">
                <p14:modId xmlns:p14="http://schemas.microsoft.com/office/powerpoint/2010/main" val="114733205"/>
              </p:ext>
            </p:extLst>
          </p:nvPr>
        </p:nvGraphicFramePr>
        <p:xfrm>
          <a:off x="730623" y="1931373"/>
          <a:ext cx="10730754" cy="168148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600" kern="1200" dirty="0">
                          <a:solidFill>
                            <a:schemeClr val="tx1">
                              <a:lumMod val="50000"/>
                              <a:lumOff val="50000"/>
                            </a:schemeClr>
                          </a:solidFill>
                          <a:latin typeface="+mn-lt"/>
                          <a:ea typeface="+mn-ea"/>
                          <a:cs typeface="+mn-cs"/>
                        </a:rPr>
                        <a:t>Enhanced capacity for implementation, including scalability and cost-effectiveness of treatment solutions and engagement of industry and trade actors, regulatory authorities, and third parties involved in testing and application</a:t>
                      </a:r>
                      <a:endParaRPr lang="es-ES" sz="1600" kern="1200" dirty="0">
                        <a:solidFill>
                          <a:schemeClr val="tx1">
                            <a:lumMod val="50000"/>
                            <a:lumOff val="50000"/>
                          </a:schemeClr>
                        </a:solidFill>
                        <a:latin typeface="+mn-lt"/>
                        <a:ea typeface="+mn-ea"/>
                        <a:cs typeface="+mn-cs"/>
                      </a:endParaRPr>
                    </a:p>
                  </a:txBody>
                  <a:tcPr>
                    <a:lnT w="12700" cmpd="sng">
                      <a:noFill/>
                    </a:lnT>
                    <a:solidFill>
                      <a:srgbClr val="C7D41E">
                        <a:alpha val="20000"/>
                      </a:srgbClr>
                    </a:solidFill>
                  </a:tcPr>
                </a:tc>
                <a:tc>
                  <a:txBody>
                    <a:bodyPr/>
                    <a:lstStyle/>
                    <a:p>
                      <a:pPr marL="285750" indent="-285750">
                        <a:buFont typeface="Calibri" panose="020F0502020204030204" pitchFamily="34" charset="0"/>
                        <a:buChar char="‒"/>
                      </a:pPr>
                      <a:r>
                        <a:rPr lang="en-US" sz="1600" dirty="0">
                          <a:solidFill>
                            <a:schemeClr val="tx1">
                              <a:lumMod val="50000"/>
                              <a:lumOff val="50000"/>
                            </a:schemeClr>
                          </a:solidFill>
                        </a:rPr>
                        <a:t>CTAEX brings expertise in biotechnological formulation and </a:t>
                      </a:r>
                      <a:r>
                        <a:rPr lang="en-US" sz="1600" dirty="0" err="1">
                          <a:solidFill>
                            <a:schemeClr val="tx1">
                              <a:lumMod val="50000"/>
                              <a:lumOff val="50000"/>
                            </a:schemeClr>
                          </a:solidFill>
                        </a:rPr>
                        <a:t>stabilisation</a:t>
                      </a:r>
                      <a:r>
                        <a:rPr lang="en-US" sz="1600" dirty="0">
                          <a:solidFill>
                            <a:schemeClr val="tx1">
                              <a:lumMod val="50000"/>
                              <a:lumOff val="50000"/>
                            </a:schemeClr>
                          </a:solidFill>
                        </a:rPr>
                        <a:t> of microbial agents or bioactive compounds, supporting the development of scalable and practically applicable post-harvest treatments</a:t>
                      </a:r>
                    </a:p>
                  </a:txBody>
                  <a:tcPr>
                    <a:lnT w="12700" cmpd="sng">
                      <a:noFill/>
                    </a:lnT>
                    <a:solidFill>
                      <a:srgbClr val="C7D41E">
                        <a:alpha val="20000"/>
                      </a:srgbClr>
                    </a:solidFill>
                  </a:tcPr>
                </a:tc>
                <a:extLst>
                  <a:ext uri="{0D108BD9-81ED-4DB2-BD59-A6C34878D82A}">
                    <a16:rowId xmlns:a16="http://schemas.microsoft.com/office/drawing/2014/main" val="40196207"/>
                  </a:ext>
                </a:extLst>
              </a:tr>
            </a:tbl>
          </a:graphicData>
        </a:graphic>
      </p:graphicFrame>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4025153" y="162313"/>
            <a:ext cx="7950305"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HORIZON-CL6-2026-02-FARM2FORK-01</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65000"/>
                    <a:lumOff val="35000"/>
                  </a:schemeClr>
                </a:solidFill>
              </a:rPr>
              <a:t>Developing innovative phytosanitary treatments for regulated plant pests to support safe international trade</a:t>
            </a:r>
          </a:p>
        </p:txBody>
      </p:sp>
    </p:spTree>
    <p:extLst>
      <p:ext uri="{BB962C8B-B14F-4D97-AF65-F5344CB8AC3E}">
        <p14:creationId xmlns:p14="http://schemas.microsoft.com/office/powerpoint/2010/main" val="191076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EE3E7CC-9345-4EAC-8E90-2040CBCCB555}"/>
              </a:ext>
            </a:extLst>
          </p:cNvPr>
          <p:cNvGraphicFramePr>
            <a:graphicFrameLocks noGrp="1"/>
          </p:cNvGraphicFramePr>
          <p:nvPr>
            <p:extLst>
              <p:ext uri="{D42A27DB-BD31-4B8C-83A1-F6EECF244321}">
                <p14:modId xmlns:p14="http://schemas.microsoft.com/office/powerpoint/2010/main" val="3126917994"/>
              </p:ext>
            </p:extLst>
          </p:nvPr>
        </p:nvGraphicFramePr>
        <p:xfrm>
          <a:off x="730623" y="1931373"/>
          <a:ext cx="10730754" cy="460756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600" kern="1200" dirty="0">
                          <a:solidFill>
                            <a:schemeClr val="tx1">
                              <a:lumMod val="50000"/>
                              <a:lumOff val="50000"/>
                            </a:schemeClr>
                          </a:solidFill>
                          <a:latin typeface="+mn-lt"/>
                          <a:ea typeface="+mn-ea"/>
                          <a:cs typeface="+mn-cs"/>
                        </a:rPr>
                        <a:t>Innovative biotechnology and Nature-based Solutions (</a:t>
                      </a:r>
                      <a:r>
                        <a:rPr lang="en-US" sz="1600" kern="1200" dirty="0" err="1">
                          <a:solidFill>
                            <a:schemeClr val="tx1">
                              <a:lumMod val="50000"/>
                              <a:lumOff val="50000"/>
                            </a:schemeClr>
                          </a:solidFill>
                          <a:latin typeface="+mn-lt"/>
                          <a:ea typeface="+mn-ea"/>
                          <a:cs typeface="+mn-cs"/>
                        </a:rPr>
                        <a:t>NbS</a:t>
                      </a:r>
                      <a:r>
                        <a:rPr lang="en-US" sz="1600" kern="1200" dirty="0">
                          <a:solidFill>
                            <a:schemeClr val="tx1">
                              <a:lumMod val="50000"/>
                              <a:lumOff val="50000"/>
                            </a:schemeClr>
                          </a:solidFill>
                          <a:latin typeface="+mn-lt"/>
                          <a:ea typeface="+mn-ea"/>
                          <a:cs typeface="+mn-cs"/>
                        </a:rPr>
                        <a:t>) are developed and made available to communities, land managers, local administrators and policy makers in Ukraine to progress towards the targets of biodiversity protection and the clean environment and zero-pollution ambition</a:t>
                      </a:r>
                      <a:endParaRPr lang="es-ES" sz="1600" kern="1200" dirty="0">
                        <a:solidFill>
                          <a:schemeClr val="tx1">
                            <a:lumMod val="50000"/>
                            <a:lumOff val="50000"/>
                          </a:schemeClr>
                        </a:solidFill>
                        <a:latin typeface="+mn-lt"/>
                        <a:ea typeface="+mn-ea"/>
                        <a:cs typeface="+mn-cs"/>
                      </a:endParaRPr>
                    </a:p>
                  </a:txBody>
                  <a:tcPr>
                    <a:lnT w="12700" cmpd="sng">
                      <a:noFill/>
                    </a:lnT>
                    <a:solidFill>
                      <a:srgbClr val="C7D41E">
                        <a:alpha val="20000"/>
                      </a:srgbClr>
                    </a:solidFill>
                  </a:tcPr>
                </a:tc>
                <a:tc>
                  <a:txBody>
                    <a:bodyPr/>
                    <a:lstStyle/>
                    <a:p>
                      <a:pPr marL="285750" indent="-285750">
                        <a:buFont typeface="Calibri" panose="020F0502020204030204" pitchFamily="34" charset="0"/>
                        <a:buChar char="‒"/>
                      </a:pPr>
                      <a:r>
                        <a:rPr lang="en-US" sz="1600" dirty="0">
                          <a:solidFill>
                            <a:schemeClr val="tx1">
                              <a:lumMod val="50000"/>
                              <a:lumOff val="50000"/>
                            </a:schemeClr>
                          </a:solidFill>
                        </a:rPr>
                        <a:t>CTAEX can contribute as a scientific and technical partner to the development, </a:t>
                      </a:r>
                      <a:r>
                        <a:rPr lang="en-US" sz="1600" dirty="0" err="1">
                          <a:solidFill>
                            <a:schemeClr val="tx1">
                              <a:lumMod val="50000"/>
                              <a:lumOff val="50000"/>
                            </a:schemeClr>
                          </a:solidFill>
                        </a:rPr>
                        <a:t>optimisation</a:t>
                      </a:r>
                      <a:r>
                        <a:rPr lang="en-US" sz="1600" dirty="0">
                          <a:solidFill>
                            <a:schemeClr val="tx1">
                              <a:lumMod val="50000"/>
                              <a:lumOff val="50000"/>
                            </a:schemeClr>
                          </a:solidFill>
                        </a:rPr>
                        <a:t>, validation and demonstration of innovative biotechnology and Nature-based Solutions (</a:t>
                      </a:r>
                      <a:r>
                        <a:rPr lang="en-US" sz="1600" dirty="0" err="1">
                          <a:solidFill>
                            <a:schemeClr val="tx1">
                              <a:lumMod val="50000"/>
                              <a:lumOff val="50000"/>
                            </a:schemeClr>
                          </a:solidFill>
                        </a:rPr>
                        <a:t>NbS</a:t>
                      </a:r>
                      <a:r>
                        <a:rPr lang="en-US" sz="1600" dirty="0">
                          <a:solidFill>
                            <a:schemeClr val="tx1">
                              <a:lumMod val="50000"/>
                              <a:lumOff val="50000"/>
                            </a:schemeClr>
                          </a:solidFill>
                        </a:rPr>
                        <a:t>) for the bioremediation of conflict-contaminated soils, in line with the objectives of ecosystem restoration, zero pollution and the EU bioeconomy strategy.</a:t>
                      </a:r>
                    </a:p>
                    <a:p>
                      <a:pPr marL="285750" indent="-285750">
                        <a:buFont typeface="Calibri" panose="020F0502020204030204" pitchFamily="34" charset="0"/>
                        <a:buChar char="‒"/>
                      </a:pPr>
                      <a:r>
                        <a:rPr lang="es-ES" sz="1600" dirty="0">
                          <a:solidFill>
                            <a:schemeClr val="tx1">
                              <a:lumMod val="50000"/>
                              <a:lumOff val="50000"/>
                            </a:schemeClr>
                          </a:solidFill>
                        </a:rPr>
                        <a:t>CTAEX </a:t>
                      </a:r>
                      <a:r>
                        <a:rPr lang="es-ES" sz="1600" dirty="0" err="1">
                          <a:solidFill>
                            <a:schemeClr val="tx1">
                              <a:lumMod val="50000"/>
                              <a:lumOff val="50000"/>
                            </a:schemeClr>
                          </a:solidFill>
                        </a:rPr>
                        <a:t>brings</a:t>
                      </a:r>
                      <a:r>
                        <a:rPr lang="es-ES" sz="1600" dirty="0">
                          <a:solidFill>
                            <a:schemeClr val="tx1">
                              <a:lumMod val="50000"/>
                              <a:lumOff val="50000"/>
                            </a:schemeClr>
                          </a:solidFill>
                        </a:rPr>
                        <a:t> </a:t>
                      </a:r>
                      <a:r>
                        <a:rPr lang="es-ES" sz="1600" dirty="0" err="1">
                          <a:solidFill>
                            <a:schemeClr val="tx1">
                              <a:lumMod val="50000"/>
                              <a:lumOff val="50000"/>
                            </a:schemeClr>
                          </a:solidFill>
                        </a:rPr>
                        <a:t>strong</a:t>
                      </a:r>
                      <a:r>
                        <a:rPr lang="es-ES" sz="1600" dirty="0">
                          <a:solidFill>
                            <a:schemeClr val="tx1">
                              <a:lumMod val="50000"/>
                              <a:lumOff val="50000"/>
                            </a:schemeClr>
                          </a:solidFill>
                        </a:rPr>
                        <a:t> </a:t>
                      </a:r>
                      <a:r>
                        <a:rPr lang="es-ES" sz="1600" dirty="0" err="1">
                          <a:solidFill>
                            <a:schemeClr val="tx1">
                              <a:lumMod val="50000"/>
                              <a:lumOff val="50000"/>
                            </a:schemeClr>
                          </a:solidFill>
                        </a:rPr>
                        <a:t>knowledge</a:t>
                      </a:r>
                      <a:r>
                        <a:rPr lang="es-ES" sz="1600" dirty="0">
                          <a:solidFill>
                            <a:schemeClr val="tx1">
                              <a:lumMod val="50000"/>
                              <a:lumOff val="50000"/>
                            </a:schemeClr>
                          </a:solidFill>
                        </a:rPr>
                        <a:t> in </a:t>
                      </a:r>
                      <a:r>
                        <a:rPr lang="es-ES" sz="1600" dirty="0" err="1">
                          <a:solidFill>
                            <a:schemeClr val="tx1">
                              <a:lumMod val="50000"/>
                              <a:lumOff val="50000"/>
                            </a:schemeClr>
                          </a:solidFill>
                        </a:rPr>
                        <a:t>the</a:t>
                      </a:r>
                      <a:r>
                        <a:rPr lang="es-ES" sz="1600" dirty="0">
                          <a:solidFill>
                            <a:schemeClr val="tx1">
                              <a:lumMod val="50000"/>
                              <a:lumOff val="50000"/>
                            </a:schemeClr>
                          </a:solidFill>
                        </a:rPr>
                        <a:t> </a:t>
                      </a:r>
                      <a:r>
                        <a:rPr lang="es-ES" sz="1600" dirty="0" err="1">
                          <a:solidFill>
                            <a:schemeClr val="tx1">
                              <a:lumMod val="50000"/>
                              <a:lumOff val="50000"/>
                            </a:schemeClr>
                          </a:solidFill>
                        </a:rPr>
                        <a:t>design</a:t>
                      </a:r>
                      <a:r>
                        <a:rPr lang="es-ES" sz="1600" dirty="0">
                          <a:solidFill>
                            <a:schemeClr val="tx1">
                              <a:lumMod val="50000"/>
                              <a:lumOff val="50000"/>
                            </a:schemeClr>
                          </a:solidFill>
                        </a:rPr>
                        <a:t> and </a:t>
                      </a:r>
                      <a:r>
                        <a:rPr lang="es-ES" sz="1600" dirty="0" err="1">
                          <a:solidFill>
                            <a:schemeClr val="tx1">
                              <a:lumMod val="50000"/>
                              <a:lumOff val="50000"/>
                            </a:schemeClr>
                          </a:solidFill>
                        </a:rPr>
                        <a:t>optimization</a:t>
                      </a:r>
                      <a:r>
                        <a:rPr lang="es-ES" sz="1600" dirty="0">
                          <a:solidFill>
                            <a:schemeClr val="tx1">
                              <a:lumMod val="50000"/>
                              <a:lumOff val="50000"/>
                            </a:schemeClr>
                          </a:solidFill>
                        </a:rPr>
                        <a:t> </a:t>
                      </a:r>
                      <a:r>
                        <a:rPr lang="es-ES" sz="1600" dirty="0" err="1">
                          <a:solidFill>
                            <a:schemeClr val="tx1">
                              <a:lumMod val="50000"/>
                              <a:lumOff val="50000"/>
                            </a:schemeClr>
                          </a:solidFill>
                        </a:rPr>
                        <a:t>of</a:t>
                      </a:r>
                      <a:r>
                        <a:rPr lang="es-ES" sz="1600" dirty="0">
                          <a:solidFill>
                            <a:schemeClr val="tx1">
                              <a:lumMod val="50000"/>
                              <a:lumOff val="50000"/>
                            </a:schemeClr>
                          </a:solidFill>
                        </a:rPr>
                        <a:t> </a:t>
                      </a:r>
                      <a:r>
                        <a:rPr lang="es-ES" sz="1600" dirty="0" err="1">
                          <a:solidFill>
                            <a:schemeClr val="tx1">
                              <a:lumMod val="50000"/>
                              <a:lumOff val="50000"/>
                            </a:schemeClr>
                          </a:solidFill>
                        </a:rPr>
                        <a:t>microbiological</a:t>
                      </a:r>
                      <a:r>
                        <a:rPr lang="es-ES" sz="1600" dirty="0">
                          <a:solidFill>
                            <a:schemeClr val="tx1">
                              <a:lumMod val="50000"/>
                              <a:lumOff val="50000"/>
                            </a:schemeClr>
                          </a:solidFill>
                        </a:rPr>
                        <a:t> </a:t>
                      </a:r>
                      <a:r>
                        <a:rPr lang="es-ES" sz="1600" dirty="0" err="1">
                          <a:solidFill>
                            <a:schemeClr val="tx1">
                              <a:lumMod val="50000"/>
                              <a:lumOff val="50000"/>
                            </a:schemeClr>
                          </a:solidFill>
                        </a:rPr>
                        <a:t>consortia</a:t>
                      </a:r>
                      <a:r>
                        <a:rPr lang="es-ES" sz="1600" dirty="0">
                          <a:solidFill>
                            <a:schemeClr val="tx1">
                              <a:lumMod val="50000"/>
                              <a:lumOff val="50000"/>
                            </a:schemeClr>
                          </a:solidFill>
                        </a:rPr>
                        <a:t> </a:t>
                      </a:r>
                      <a:r>
                        <a:rPr lang="es-ES" sz="1600" dirty="0" err="1">
                          <a:solidFill>
                            <a:schemeClr val="tx1">
                              <a:lumMod val="50000"/>
                              <a:lumOff val="50000"/>
                            </a:schemeClr>
                          </a:solidFill>
                        </a:rPr>
                        <a:t>for</a:t>
                      </a:r>
                      <a:r>
                        <a:rPr lang="es-ES" sz="1600" dirty="0">
                          <a:solidFill>
                            <a:schemeClr val="tx1">
                              <a:lumMod val="50000"/>
                              <a:lumOff val="50000"/>
                            </a:schemeClr>
                          </a:solidFill>
                        </a:rPr>
                        <a:t> </a:t>
                      </a:r>
                      <a:r>
                        <a:rPr lang="es-ES" sz="1600" dirty="0" err="1">
                          <a:solidFill>
                            <a:schemeClr val="tx1">
                              <a:lumMod val="50000"/>
                              <a:lumOff val="50000"/>
                            </a:schemeClr>
                          </a:solidFill>
                        </a:rPr>
                        <a:t>soil</a:t>
                      </a:r>
                      <a:r>
                        <a:rPr lang="es-ES" sz="1600" dirty="0">
                          <a:solidFill>
                            <a:schemeClr val="tx1">
                              <a:lumMod val="50000"/>
                              <a:lumOff val="50000"/>
                            </a:schemeClr>
                          </a:solidFill>
                        </a:rPr>
                        <a:t> </a:t>
                      </a:r>
                      <a:r>
                        <a:rPr lang="es-ES" sz="1600" dirty="0" err="1">
                          <a:solidFill>
                            <a:schemeClr val="tx1">
                              <a:lumMod val="50000"/>
                              <a:lumOff val="50000"/>
                            </a:schemeClr>
                          </a:solidFill>
                        </a:rPr>
                        <a:t>bioremediation</a:t>
                      </a:r>
                      <a:r>
                        <a:rPr lang="es-ES" sz="1600" dirty="0">
                          <a:solidFill>
                            <a:schemeClr val="tx1">
                              <a:lumMod val="50000"/>
                              <a:lumOff val="50000"/>
                            </a:schemeClr>
                          </a:solidFill>
                        </a:rPr>
                        <a:t>, as in heavy metal </a:t>
                      </a:r>
                      <a:r>
                        <a:rPr lang="es-ES" sz="1600" dirty="0" err="1">
                          <a:solidFill>
                            <a:schemeClr val="tx1">
                              <a:lumMod val="50000"/>
                              <a:lumOff val="50000"/>
                            </a:schemeClr>
                          </a:solidFill>
                        </a:rPr>
                        <a:t>immobilization</a:t>
                      </a:r>
                      <a:r>
                        <a:rPr lang="es-ES" sz="1600" dirty="0">
                          <a:solidFill>
                            <a:schemeClr val="tx1">
                              <a:lumMod val="50000"/>
                              <a:lumOff val="50000"/>
                            </a:schemeClr>
                          </a:solidFill>
                        </a:rPr>
                        <a:t>, </a:t>
                      </a:r>
                      <a:r>
                        <a:rPr lang="es-ES" sz="1600" dirty="0" err="1">
                          <a:solidFill>
                            <a:schemeClr val="tx1">
                              <a:lumMod val="50000"/>
                              <a:lumOff val="50000"/>
                            </a:schemeClr>
                          </a:solidFill>
                        </a:rPr>
                        <a:t>biosorption</a:t>
                      </a:r>
                      <a:r>
                        <a:rPr lang="es-ES" sz="1600" dirty="0">
                          <a:solidFill>
                            <a:schemeClr val="tx1">
                              <a:lumMod val="50000"/>
                              <a:lumOff val="50000"/>
                            </a:schemeClr>
                          </a:solidFill>
                        </a:rPr>
                        <a:t>, and </a:t>
                      </a:r>
                      <a:r>
                        <a:rPr lang="es-ES" sz="1600" dirty="0" err="1">
                          <a:solidFill>
                            <a:schemeClr val="tx1">
                              <a:lumMod val="50000"/>
                              <a:lumOff val="50000"/>
                            </a:schemeClr>
                          </a:solidFill>
                        </a:rPr>
                        <a:t>bioaccumulation</a:t>
                      </a:r>
                      <a:r>
                        <a:rPr lang="es-ES" sz="1600" dirty="0">
                          <a:solidFill>
                            <a:schemeClr val="tx1">
                              <a:lumMod val="50000"/>
                              <a:lumOff val="50000"/>
                            </a:schemeClr>
                          </a:solidFill>
                        </a:rPr>
                        <a:t> </a:t>
                      </a:r>
                      <a:r>
                        <a:rPr lang="es-ES" sz="1600" dirty="0" err="1">
                          <a:solidFill>
                            <a:schemeClr val="tx1">
                              <a:lumMod val="50000"/>
                              <a:lumOff val="50000"/>
                            </a:schemeClr>
                          </a:solidFill>
                        </a:rPr>
                        <a:t>mechanisms</a:t>
                      </a:r>
                      <a:r>
                        <a:rPr lang="es-ES" sz="1600" dirty="0">
                          <a:solidFill>
                            <a:schemeClr val="tx1">
                              <a:lumMod val="50000"/>
                              <a:lumOff val="50000"/>
                            </a:schemeClr>
                          </a:solidFill>
                        </a:rPr>
                        <a:t>. </a:t>
                      </a:r>
                      <a:r>
                        <a:rPr lang="es-ES" sz="1600" dirty="0" err="1">
                          <a:solidFill>
                            <a:schemeClr val="tx1">
                              <a:lumMod val="50000"/>
                              <a:lumOff val="50000"/>
                            </a:schemeClr>
                          </a:solidFill>
                        </a:rPr>
                        <a:t>The</a:t>
                      </a:r>
                      <a:r>
                        <a:rPr lang="es-ES" sz="1600" dirty="0">
                          <a:solidFill>
                            <a:schemeClr val="tx1">
                              <a:lumMod val="50000"/>
                              <a:lumOff val="50000"/>
                            </a:schemeClr>
                          </a:solidFill>
                        </a:rPr>
                        <a:t> centre can </a:t>
                      </a:r>
                      <a:r>
                        <a:rPr lang="es-ES" sz="1600" dirty="0" err="1">
                          <a:solidFill>
                            <a:schemeClr val="tx1">
                              <a:lumMod val="50000"/>
                              <a:lumOff val="50000"/>
                            </a:schemeClr>
                          </a:solidFill>
                        </a:rPr>
                        <a:t>develop</a:t>
                      </a:r>
                      <a:r>
                        <a:rPr lang="es-ES" sz="1600" dirty="0">
                          <a:solidFill>
                            <a:schemeClr val="tx1">
                              <a:lumMod val="50000"/>
                              <a:lumOff val="50000"/>
                            </a:schemeClr>
                          </a:solidFill>
                        </a:rPr>
                        <a:t> and fine-tune </a:t>
                      </a:r>
                      <a:r>
                        <a:rPr lang="es-ES" sz="1600" dirty="0" err="1">
                          <a:solidFill>
                            <a:schemeClr val="tx1">
                              <a:lumMod val="50000"/>
                              <a:lumOff val="50000"/>
                            </a:schemeClr>
                          </a:solidFill>
                        </a:rPr>
                        <a:t>bacterial</a:t>
                      </a:r>
                      <a:r>
                        <a:rPr lang="es-ES" sz="1600" dirty="0">
                          <a:solidFill>
                            <a:schemeClr val="tx1">
                              <a:lumMod val="50000"/>
                              <a:lumOff val="50000"/>
                            </a:schemeClr>
                          </a:solidFill>
                        </a:rPr>
                        <a:t> </a:t>
                      </a:r>
                      <a:r>
                        <a:rPr lang="es-ES" sz="1600" dirty="0" err="1">
                          <a:solidFill>
                            <a:schemeClr val="tx1">
                              <a:lumMod val="50000"/>
                              <a:lumOff val="50000"/>
                            </a:schemeClr>
                          </a:solidFill>
                        </a:rPr>
                        <a:t>consortia</a:t>
                      </a:r>
                      <a:r>
                        <a:rPr lang="es-ES" sz="1600" dirty="0">
                          <a:solidFill>
                            <a:schemeClr val="tx1">
                              <a:lumMod val="50000"/>
                              <a:lumOff val="50000"/>
                            </a:schemeClr>
                          </a:solidFill>
                        </a:rPr>
                        <a:t> </a:t>
                      </a:r>
                      <a:r>
                        <a:rPr lang="es-ES" sz="1600" dirty="0" err="1">
                          <a:solidFill>
                            <a:schemeClr val="tx1">
                              <a:lumMod val="50000"/>
                              <a:lumOff val="50000"/>
                            </a:schemeClr>
                          </a:solidFill>
                        </a:rPr>
                        <a:t>integrating</a:t>
                      </a:r>
                      <a:r>
                        <a:rPr lang="es-ES" sz="1600" dirty="0">
                          <a:solidFill>
                            <a:schemeClr val="tx1">
                              <a:lumMod val="50000"/>
                              <a:lumOff val="50000"/>
                            </a:schemeClr>
                          </a:solidFill>
                        </a:rPr>
                        <a:t> </a:t>
                      </a:r>
                      <a:r>
                        <a:rPr lang="es-ES" sz="1600" dirty="0" err="1">
                          <a:solidFill>
                            <a:schemeClr val="tx1">
                              <a:lumMod val="50000"/>
                              <a:lumOff val="50000"/>
                            </a:schemeClr>
                          </a:solidFill>
                        </a:rPr>
                        <a:t>plant</a:t>
                      </a:r>
                      <a:r>
                        <a:rPr lang="es-ES" sz="1600" dirty="0">
                          <a:solidFill>
                            <a:schemeClr val="tx1">
                              <a:lumMod val="50000"/>
                              <a:lumOff val="50000"/>
                            </a:schemeClr>
                          </a:solidFill>
                        </a:rPr>
                        <a:t> </a:t>
                      </a:r>
                      <a:r>
                        <a:rPr lang="es-ES" sz="1600" dirty="0" err="1">
                          <a:solidFill>
                            <a:schemeClr val="tx1">
                              <a:lumMod val="50000"/>
                              <a:lumOff val="50000"/>
                            </a:schemeClr>
                          </a:solidFill>
                        </a:rPr>
                        <a:t>growth-promoting</a:t>
                      </a:r>
                      <a:r>
                        <a:rPr lang="es-ES" sz="1600" dirty="0">
                          <a:solidFill>
                            <a:schemeClr val="tx1">
                              <a:lumMod val="50000"/>
                              <a:lumOff val="50000"/>
                            </a:schemeClr>
                          </a:solidFill>
                        </a:rPr>
                        <a:t> </a:t>
                      </a:r>
                      <a:r>
                        <a:rPr lang="es-ES" sz="1600" dirty="0" err="1">
                          <a:solidFill>
                            <a:schemeClr val="tx1">
                              <a:lumMod val="50000"/>
                              <a:lumOff val="50000"/>
                            </a:schemeClr>
                          </a:solidFill>
                        </a:rPr>
                        <a:t>traits</a:t>
                      </a:r>
                      <a:r>
                        <a:rPr lang="es-ES" sz="1600" dirty="0">
                          <a:solidFill>
                            <a:schemeClr val="tx1">
                              <a:lumMod val="50000"/>
                              <a:lumOff val="50000"/>
                            </a:schemeClr>
                          </a:solidFill>
                        </a:rPr>
                        <a:t> (PGPR), </a:t>
                      </a:r>
                      <a:r>
                        <a:rPr lang="es-ES" sz="1600" dirty="0" err="1">
                          <a:solidFill>
                            <a:schemeClr val="tx1">
                              <a:lumMod val="50000"/>
                              <a:lumOff val="50000"/>
                            </a:schemeClr>
                          </a:solidFill>
                        </a:rPr>
                        <a:t>including</a:t>
                      </a:r>
                      <a:r>
                        <a:rPr lang="es-ES" sz="1600" dirty="0">
                          <a:solidFill>
                            <a:schemeClr val="tx1">
                              <a:lumMod val="50000"/>
                              <a:lumOff val="50000"/>
                            </a:schemeClr>
                          </a:solidFill>
                        </a:rPr>
                        <a:t> </a:t>
                      </a:r>
                      <a:r>
                        <a:rPr lang="es-ES" sz="1600" dirty="0" err="1">
                          <a:solidFill>
                            <a:schemeClr val="tx1">
                              <a:lumMod val="50000"/>
                              <a:lumOff val="50000"/>
                            </a:schemeClr>
                          </a:solidFill>
                        </a:rPr>
                        <a:t>siderophore</a:t>
                      </a:r>
                      <a:r>
                        <a:rPr lang="es-ES" sz="1600" dirty="0">
                          <a:solidFill>
                            <a:schemeClr val="tx1">
                              <a:lumMod val="50000"/>
                              <a:lumOff val="50000"/>
                            </a:schemeClr>
                          </a:solidFill>
                        </a:rPr>
                        <a:t> </a:t>
                      </a:r>
                      <a:r>
                        <a:rPr lang="es-ES" sz="1600" dirty="0" err="1">
                          <a:solidFill>
                            <a:schemeClr val="tx1">
                              <a:lumMod val="50000"/>
                              <a:lumOff val="50000"/>
                            </a:schemeClr>
                          </a:solidFill>
                        </a:rPr>
                        <a:t>production</a:t>
                      </a:r>
                      <a:r>
                        <a:rPr lang="es-ES" sz="1600" dirty="0">
                          <a:solidFill>
                            <a:schemeClr val="tx1">
                              <a:lumMod val="50000"/>
                              <a:lumOff val="50000"/>
                            </a:schemeClr>
                          </a:solidFill>
                        </a:rPr>
                        <a:t>, ACC </a:t>
                      </a:r>
                      <a:r>
                        <a:rPr lang="es-ES" sz="1600" dirty="0" err="1">
                          <a:solidFill>
                            <a:schemeClr val="tx1">
                              <a:lumMod val="50000"/>
                              <a:lumOff val="50000"/>
                            </a:schemeClr>
                          </a:solidFill>
                        </a:rPr>
                        <a:t>deaminase</a:t>
                      </a:r>
                      <a:r>
                        <a:rPr lang="es-ES" sz="1600" dirty="0">
                          <a:solidFill>
                            <a:schemeClr val="tx1">
                              <a:lumMod val="50000"/>
                              <a:lumOff val="50000"/>
                            </a:schemeClr>
                          </a:solidFill>
                        </a:rPr>
                        <a:t> </a:t>
                      </a:r>
                      <a:r>
                        <a:rPr lang="es-ES" sz="1600" dirty="0" err="1">
                          <a:solidFill>
                            <a:schemeClr val="tx1">
                              <a:lumMod val="50000"/>
                              <a:lumOff val="50000"/>
                            </a:schemeClr>
                          </a:solidFill>
                        </a:rPr>
                        <a:t>activity</a:t>
                      </a:r>
                      <a:r>
                        <a:rPr lang="es-ES" sz="1600" dirty="0">
                          <a:solidFill>
                            <a:schemeClr val="tx1">
                              <a:lumMod val="50000"/>
                              <a:lumOff val="50000"/>
                            </a:schemeClr>
                          </a:solidFill>
                        </a:rPr>
                        <a:t>, </a:t>
                      </a:r>
                      <a:r>
                        <a:rPr lang="es-ES" sz="1600" dirty="0" err="1">
                          <a:solidFill>
                            <a:schemeClr val="tx1">
                              <a:lumMod val="50000"/>
                              <a:lumOff val="50000"/>
                            </a:schemeClr>
                          </a:solidFill>
                        </a:rPr>
                        <a:t>phosphorus</a:t>
                      </a:r>
                      <a:r>
                        <a:rPr lang="es-ES" sz="1600" dirty="0">
                          <a:solidFill>
                            <a:schemeClr val="tx1">
                              <a:lumMod val="50000"/>
                              <a:lumOff val="50000"/>
                            </a:schemeClr>
                          </a:solidFill>
                        </a:rPr>
                        <a:t> </a:t>
                      </a:r>
                      <a:r>
                        <a:rPr lang="es-ES" sz="1600" dirty="0" err="1">
                          <a:solidFill>
                            <a:schemeClr val="tx1">
                              <a:lumMod val="50000"/>
                              <a:lumOff val="50000"/>
                            </a:schemeClr>
                          </a:solidFill>
                        </a:rPr>
                        <a:t>solubilization</a:t>
                      </a:r>
                      <a:r>
                        <a:rPr lang="es-ES" sz="1600" dirty="0">
                          <a:solidFill>
                            <a:schemeClr val="tx1">
                              <a:lumMod val="50000"/>
                              <a:lumOff val="50000"/>
                            </a:schemeClr>
                          </a:solidFill>
                        </a:rPr>
                        <a:t> and </a:t>
                      </a:r>
                      <a:r>
                        <a:rPr lang="es-ES" sz="1600" dirty="0" err="1">
                          <a:solidFill>
                            <a:schemeClr val="tx1">
                              <a:lumMod val="50000"/>
                              <a:lumOff val="50000"/>
                            </a:schemeClr>
                          </a:solidFill>
                        </a:rPr>
                        <a:t>biological</a:t>
                      </a:r>
                      <a:r>
                        <a:rPr lang="es-ES" sz="1600" dirty="0">
                          <a:solidFill>
                            <a:schemeClr val="tx1">
                              <a:lumMod val="50000"/>
                              <a:lumOff val="50000"/>
                            </a:schemeClr>
                          </a:solidFill>
                        </a:rPr>
                        <a:t> </a:t>
                      </a:r>
                      <a:r>
                        <a:rPr lang="es-ES" sz="1600" dirty="0" err="1">
                          <a:solidFill>
                            <a:schemeClr val="tx1">
                              <a:lumMod val="50000"/>
                              <a:lumOff val="50000"/>
                            </a:schemeClr>
                          </a:solidFill>
                        </a:rPr>
                        <a:t>nitrogen</a:t>
                      </a:r>
                      <a:r>
                        <a:rPr lang="es-ES" sz="1600" dirty="0">
                          <a:solidFill>
                            <a:schemeClr val="tx1">
                              <a:lumMod val="50000"/>
                              <a:lumOff val="50000"/>
                            </a:schemeClr>
                          </a:solidFill>
                        </a:rPr>
                        <a:t> </a:t>
                      </a:r>
                      <a:r>
                        <a:rPr lang="es-ES" sz="1600" dirty="0" err="1">
                          <a:solidFill>
                            <a:schemeClr val="tx1">
                              <a:lumMod val="50000"/>
                              <a:lumOff val="50000"/>
                            </a:schemeClr>
                          </a:solidFill>
                        </a:rPr>
                        <a:t>fixation</a:t>
                      </a:r>
                      <a:r>
                        <a:rPr lang="es-ES" sz="1600" dirty="0">
                          <a:solidFill>
                            <a:schemeClr val="tx1">
                              <a:lumMod val="50000"/>
                              <a:lumOff val="50000"/>
                            </a:schemeClr>
                          </a:solidFill>
                        </a:rPr>
                        <a:t>, </a:t>
                      </a:r>
                      <a:r>
                        <a:rPr lang="es-ES" sz="1600" dirty="0" err="1">
                          <a:solidFill>
                            <a:schemeClr val="tx1">
                              <a:lumMod val="50000"/>
                              <a:lumOff val="50000"/>
                            </a:schemeClr>
                          </a:solidFill>
                        </a:rPr>
                        <a:t>supporting</a:t>
                      </a:r>
                      <a:r>
                        <a:rPr lang="es-ES" sz="1600" dirty="0">
                          <a:solidFill>
                            <a:schemeClr val="tx1">
                              <a:lumMod val="50000"/>
                              <a:lumOff val="50000"/>
                            </a:schemeClr>
                          </a:solidFill>
                        </a:rPr>
                        <a:t> </a:t>
                      </a:r>
                      <a:r>
                        <a:rPr lang="es-ES" sz="1600" dirty="0" err="1">
                          <a:solidFill>
                            <a:schemeClr val="tx1">
                              <a:lumMod val="50000"/>
                              <a:lumOff val="50000"/>
                            </a:schemeClr>
                          </a:solidFill>
                        </a:rPr>
                        <a:t>both</a:t>
                      </a:r>
                      <a:r>
                        <a:rPr lang="es-ES" sz="1600" dirty="0">
                          <a:solidFill>
                            <a:schemeClr val="tx1">
                              <a:lumMod val="50000"/>
                              <a:lumOff val="50000"/>
                            </a:schemeClr>
                          </a:solidFill>
                        </a:rPr>
                        <a:t> </a:t>
                      </a:r>
                      <a:r>
                        <a:rPr lang="es-ES" sz="1600" dirty="0" err="1">
                          <a:solidFill>
                            <a:schemeClr val="tx1">
                              <a:lumMod val="50000"/>
                              <a:lumOff val="50000"/>
                            </a:schemeClr>
                          </a:solidFill>
                        </a:rPr>
                        <a:t>contaminant</a:t>
                      </a:r>
                      <a:r>
                        <a:rPr lang="es-ES" sz="1600" dirty="0">
                          <a:solidFill>
                            <a:schemeClr val="tx1">
                              <a:lumMod val="50000"/>
                              <a:lumOff val="50000"/>
                            </a:schemeClr>
                          </a:solidFill>
                        </a:rPr>
                        <a:t> </a:t>
                      </a:r>
                      <a:r>
                        <a:rPr lang="es-ES" sz="1600" dirty="0" err="1">
                          <a:solidFill>
                            <a:schemeClr val="tx1">
                              <a:lumMod val="50000"/>
                              <a:lumOff val="50000"/>
                            </a:schemeClr>
                          </a:solidFill>
                        </a:rPr>
                        <a:t>stabilization</a:t>
                      </a:r>
                      <a:r>
                        <a:rPr lang="es-ES" sz="1600" dirty="0">
                          <a:solidFill>
                            <a:schemeClr val="tx1">
                              <a:lumMod val="50000"/>
                              <a:lumOff val="50000"/>
                            </a:schemeClr>
                          </a:solidFill>
                        </a:rPr>
                        <a:t> and </a:t>
                      </a:r>
                      <a:r>
                        <a:rPr lang="es-ES" sz="1600" dirty="0" err="1">
                          <a:solidFill>
                            <a:schemeClr val="tx1">
                              <a:lumMod val="50000"/>
                              <a:lumOff val="50000"/>
                            </a:schemeClr>
                          </a:solidFill>
                        </a:rPr>
                        <a:t>ecosystem</a:t>
                      </a:r>
                      <a:r>
                        <a:rPr lang="es-ES" sz="1600" dirty="0">
                          <a:solidFill>
                            <a:schemeClr val="tx1">
                              <a:lumMod val="50000"/>
                              <a:lumOff val="50000"/>
                            </a:schemeClr>
                          </a:solidFill>
                        </a:rPr>
                        <a:t> </a:t>
                      </a:r>
                      <a:r>
                        <a:rPr lang="es-ES" sz="1600" dirty="0" err="1">
                          <a:solidFill>
                            <a:schemeClr val="tx1">
                              <a:lumMod val="50000"/>
                              <a:lumOff val="50000"/>
                            </a:schemeClr>
                          </a:solidFill>
                        </a:rPr>
                        <a:t>recovery</a:t>
                      </a:r>
                      <a:r>
                        <a:rPr lang="es-ES" sz="1600" dirty="0">
                          <a:solidFill>
                            <a:schemeClr val="tx1">
                              <a:lumMod val="50000"/>
                              <a:lumOff val="50000"/>
                            </a:schemeClr>
                          </a:solidFill>
                        </a:rPr>
                        <a:t>.</a:t>
                      </a:r>
                    </a:p>
                  </a:txBody>
                  <a:tcPr>
                    <a:lnT w="12700" cmpd="sng">
                      <a:noFill/>
                    </a:lnT>
                    <a:solidFill>
                      <a:srgbClr val="C7D41E">
                        <a:alpha val="20000"/>
                      </a:srgbClr>
                    </a:solidFill>
                  </a:tcPr>
                </a:tc>
                <a:extLst>
                  <a:ext uri="{0D108BD9-81ED-4DB2-BD59-A6C34878D82A}">
                    <a16:rowId xmlns:a16="http://schemas.microsoft.com/office/drawing/2014/main" val="40196207"/>
                  </a:ext>
                </a:extLst>
              </a:tr>
            </a:tbl>
          </a:graphicData>
        </a:graphic>
      </p:graphicFrame>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2832847" y="162313"/>
            <a:ext cx="9142611"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HORIZON-CL6-2026-01-ZEROPOLLUTION-02</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rPr>
              <a:t>Tackling pesticide resistance: early detection, management strategies, and foresight</a:t>
            </a:r>
          </a:p>
        </p:txBody>
      </p:sp>
    </p:spTree>
    <p:extLst>
      <p:ext uri="{BB962C8B-B14F-4D97-AF65-F5344CB8AC3E}">
        <p14:creationId xmlns:p14="http://schemas.microsoft.com/office/powerpoint/2010/main" val="51228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3514165" y="162313"/>
            <a:ext cx="846129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HORIZON-CL6-2026-01-ZEROPOLLUTION-02</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65000"/>
                    <a:lumOff val="35000"/>
                  </a:schemeClr>
                </a:solidFill>
              </a:rPr>
              <a:t>Developing innovative phytosanitary treatments for regulated plant pests to support safe international trade</a:t>
            </a:r>
          </a:p>
        </p:txBody>
      </p:sp>
      <p:graphicFrame>
        <p:nvGraphicFramePr>
          <p:cNvPr id="9" name="Tabla 8">
            <a:extLst>
              <a:ext uri="{FF2B5EF4-FFF2-40B4-BE49-F238E27FC236}">
                <a16:creationId xmlns:a16="http://schemas.microsoft.com/office/drawing/2014/main" id="{6B99CAA2-6117-4E88-8147-434E397082DF}"/>
              </a:ext>
            </a:extLst>
          </p:cNvPr>
          <p:cNvGraphicFramePr>
            <a:graphicFrameLocks noGrp="1"/>
          </p:cNvGraphicFramePr>
          <p:nvPr>
            <p:extLst>
              <p:ext uri="{D42A27DB-BD31-4B8C-83A1-F6EECF244321}">
                <p14:modId xmlns:p14="http://schemas.microsoft.com/office/powerpoint/2010/main" val="3575176462"/>
              </p:ext>
            </p:extLst>
          </p:nvPr>
        </p:nvGraphicFramePr>
        <p:xfrm>
          <a:off x="730623" y="1931373"/>
          <a:ext cx="10730754" cy="436372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600" kern="1200" dirty="0">
                          <a:solidFill>
                            <a:schemeClr val="tx1">
                              <a:lumMod val="50000"/>
                              <a:lumOff val="50000"/>
                            </a:schemeClr>
                          </a:solidFill>
                          <a:latin typeface="+mn-lt"/>
                          <a:ea typeface="+mn-ea"/>
                          <a:cs typeface="+mn-cs"/>
                        </a:rPr>
                        <a:t>Contribution to the reconstruction, recovery, circularity and upgrading of economy and environment of Ukraine is provided through the remediation of severe ecosystems pollution - due to conflicts - and restoration of ecosystem services</a:t>
                      </a:r>
                      <a:endParaRPr lang="es-ES" sz="1600" kern="1200" dirty="0">
                        <a:solidFill>
                          <a:schemeClr val="tx1">
                            <a:lumMod val="50000"/>
                            <a:lumOff val="50000"/>
                          </a:schemeClr>
                        </a:solidFill>
                        <a:latin typeface="+mn-lt"/>
                        <a:ea typeface="+mn-ea"/>
                        <a:cs typeface="+mn-cs"/>
                      </a:endParaRPr>
                    </a:p>
                  </a:txBody>
                  <a:tcPr>
                    <a:lnT w="12700" cmpd="sng">
                      <a:noFill/>
                    </a:lnT>
                    <a:solidFill>
                      <a:schemeClr val="bg1">
                        <a:alpha val="2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dirty="0">
                          <a:solidFill>
                            <a:schemeClr val="tx1">
                              <a:lumMod val="50000"/>
                              <a:lumOff val="50000"/>
                            </a:schemeClr>
                          </a:solidFill>
                        </a:rPr>
                        <a:t>These microbial consortia can be evaluated for their compatibility and performance in Chernozem-type soils, representative of large agricultural areas in Ukraine affected by war-related contamination. This allows the development of robust, cost-effective and adaptable microbial solutions tailored to the specific physicochemical conditions of conflict-impacted soils, directly addressing the topic´s requirement to adapt bioremediation techniques to extreme and poorly characterized contamination scenarios.</a:t>
                      </a:r>
                    </a:p>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dirty="0">
                          <a:solidFill>
                            <a:schemeClr val="tx1">
                              <a:lumMod val="50000"/>
                              <a:lumOff val="50000"/>
                            </a:schemeClr>
                          </a:solidFill>
                        </a:rPr>
                        <a:t>CTAEX can contribute to the development of solid and liquid microbial inoculant prototypes, suitable for field demonstration, and support the assessment of remediation effectiveness through the evaluation of reductions in heavy metal bioavailability, soil phytotoxicity and plant stress indicators.</a:t>
                      </a:r>
                      <a:endParaRPr lang="es-ES" sz="1600" dirty="0">
                        <a:solidFill>
                          <a:schemeClr val="tx1">
                            <a:lumMod val="50000"/>
                            <a:lumOff val="50000"/>
                          </a:schemeClr>
                        </a:solidFill>
                      </a:endParaRPr>
                    </a:p>
                  </a:txBody>
                  <a:tcPr>
                    <a:lnT w="12700" cmpd="sng">
                      <a:noFill/>
                    </a:lnT>
                    <a:solidFill>
                      <a:schemeClr val="bg1">
                        <a:alpha val="20000"/>
                      </a:schemeClr>
                    </a:solidFill>
                  </a:tcPr>
                </a:tc>
                <a:extLst>
                  <a:ext uri="{0D108BD9-81ED-4DB2-BD59-A6C34878D82A}">
                    <a16:rowId xmlns:a16="http://schemas.microsoft.com/office/drawing/2014/main" val="40196207"/>
                  </a:ext>
                </a:extLst>
              </a:tr>
            </a:tbl>
          </a:graphicData>
        </a:graphic>
      </p:graphicFrame>
    </p:spTree>
    <p:extLst>
      <p:ext uri="{BB962C8B-B14F-4D97-AF65-F5344CB8AC3E}">
        <p14:creationId xmlns:p14="http://schemas.microsoft.com/office/powerpoint/2010/main" val="69446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3153AF16-29A7-4A54-A2FB-ECD82A804F41}"/>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DD18180C-4464-4491-A1BF-E7233801B8BE}"/>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400" b="1" dirty="0">
                <a:solidFill>
                  <a:schemeClr val="tx1">
                    <a:lumMod val="65000"/>
                    <a:lumOff val="35000"/>
                  </a:schemeClr>
                </a:solidFill>
              </a:rPr>
              <a:t>[</a:t>
            </a:r>
            <a:r>
              <a:rPr lang="es-ES" sz="3400" b="1" dirty="0" err="1">
                <a:solidFill>
                  <a:schemeClr val="tx1">
                    <a:lumMod val="65000"/>
                    <a:lumOff val="35000"/>
                  </a:schemeClr>
                </a:solidFill>
              </a:rPr>
              <a:t>End</a:t>
            </a:r>
            <a:r>
              <a:rPr lang="es-ES" sz="3400" b="1" dirty="0">
                <a:solidFill>
                  <a:schemeClr val="tx1">
                    <a:lumMod val="65000"/>
                    <a:lumOff val="35000"/>
                  </a:schemeClr>
                </a:solidFill>
              </a:rPr>
              <a:t> </a:t>
            </a:r>
            <a:r>
              <a:rPr lang="es-ES" sz="3400" b="1" dirty="0" err="1">
                <a:solidFill>
                  <a:schemeClr val="tx1">
                    <a:lumMod val="65000"/>
                    <a:lumOff val="35000"/>
                  </a:schemeClr>
                </a:solidFill>
              </a:rPr>
              <a:t>users</a:t>
            </a:r>
            <a:r>
              <a:rPr lang="es-ES" sz="3400" b="1" dirty="0">
                <a:solidFill>
                  <a:schemeClr val="tx1">
                    <a:lumMod val="65000"/>
                    <a:lumOff val="35000"/>
                  </a:schemeClr>
                </a:solidFill>
              </a:rPr>
              <a:t>]</a:t>
            </a:r>
            <a:endParaRPr lang="es-ES" sz="3400" dirty="0">
              <a:solidFill>
                <a:schemeClr val="tx1">
                  <a:lumMod val="65000"/>
                  <a:lumOff val="35000"/>
                </a:schemeClr>
              </a:solidFill>
            </a:endParaRPr>
          </a:p>
        </p:txBody>
      </p:sp>
      <p:sp>
        <p:nvSpPr>
          <p:cNvPr id="9" name="Zástupný objekt pre obsah 2">
            <a:extLst>
              <a:ext uri="{FF2B5EF4-FFF2-40B4-BE49-F238E27FC236}">
                <a16:creationId xmlns:a16="http://schemas.microsoft.com/office/drawing/2014/main" id="{B22C1D74-2BAC-4DDA-95DE-5D0DEE42E827}"/>
              </a:ext>
            </a:extLst>
          </p:cNvPr>
          <p:cNvSpPr txBox="1">
            <a:spLocks/>
          </p:cNvSpPr>
          <p:nvPr/>
        </p:nvSpPr>
        <p:spPr>
          <a:xfrm>
            <a:off x="1010688" y="967090"/>
            <a:ext cx="9954083" cy="15085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400" dirty="0"/>
              <a:t>Participation in almost all steps of the value chain of several primary sectors gives us an optimal positioning at the Centre of the quadruple helix model of the regional innovation system (science, policy, industry, and society), ensuring a multi-actor approach, bi-directional co-creation and knowledge exchange processes and between the actors in all the activities we carry out.</a:t>
            </a:r>
          </a:p>
          <a:p>
            <a:pPr marL="0" lvl="0" indent="0">
              <a:lnSpc>
                <a:spcPct val="110000"/>
              </a:lnSpc>
              <a:buClr>
                <a:srgbClr val="90C226"/>
              </a:buClr>
              <a:buNone/>
              <a:defRPr/>
            </a:pPr>
            <a:r>
              <a:rPr lang="en-US" sz="1400" dirty="0"/>
              <a:t>The Centre works actively with farmers and other value‑chain actors to ensure the effective adoption of sustainable practices and the integration of crops into </a:t>
            </a:r>
            <a:r>
              <a:rPr lang="en-US" sz="1400" u="sng" dirty="0"/>
              <a:t>local agricultural and industrial systems</a:t>
            </a:r>
            <a:r>
              <a:rPr lang="en-US" sz="1400" dirty="0"/>
              <a:t>. It also leverages its multi‑actor partnerships and advisory networks to disseminate practical innovations and strengthens knowledge exchange through platforms such as the </a:t>
            </a:r>
            <a:r>
              <a:rPr lang="en-US" sz="1400" b="1" dirty="0"/>
              <a:t>Hemp Hub</a:t>
            </a:r>
            <a:r>
              <a:rPr lang="en-US" sz="1400" dirty="0"/>
              <a:t>, of which it is a cofounder, and </a:t>
            </a:r>
            <a:r>
              <a:rPr lang="en-US" sz="1400" b="1" dirty="0"/>
              <a:t>EIHA</a:t>
            </a:r>
            <a:r>
              <a:rPr lang="en-US" sz="1400" dirty="0"/>
              <a:t> (the European Industrial Hemp Association) of which it is a partner, reinforcing its role in supporting the development and consolidation of the value.</a:t>
            </a:r>
          </a:p>
        </p:txBody>
      </p:sp>
      <p:cxnSp>
        <p:nvCxnSpPr>
          <p:cNvPr id="10" name="Conector recto 9">
            <a:extLst>
              <a:ext uri="{FF2B5EF4-FFF2-40B4-BE49-F238E27FC236}">
                <a16:creationId xmlns:a16="http://schemas.microsoft.com/office/drawing/2014/main" id="{AC7A28D4-F32A-4E02-BC11-73A201888A73}"/>
              </a:ext>
            </a:extLst>
          </p:cNvPr>
          <p:cNvCxnSpPr>
            <a:cxnSpLocks/>
          </p:cNvCxnSpPr>
          <p:nvPr/>
        </p:nvCxnSpPr>
        <p:spPr>
          <a:xfrm flipV="1">
            <a:off x="3709378" y="361421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11" name="Título 1">
            <a:extLst>
              <a:ext uri="{FF2B5EF4-FFF2-40B4-BE49-F238E27FC236}">
                <a16:creationId xmlns:a16="http://schemas.microsoft.com/office/drawing/2014/main" id="{752ED885-0C90-4B1E-ABCB-88CE11D85EF5}"/>
              </a:ext>
            </a:extLst>
          </p:cNvPr>
          <p:cNvSpPr txBox="1">
            <a:spLocks/>
          </p:cNvSpPr>
          <p:nvPr/>
        </p:nvSpPr>
        <p:spPr>
          <a:xfrm>
            <a:off x="108271" y="295994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400" b="1" dirty="0">
                <a:solidFill>
                  <a:schemeClr val="tx1">
                    <a:lumMod val="65000"/>
                    <a:lumOff val="35000"/>
                  </a:schemeClr>
                </a:solidFill>
              </a:rPr>
              <a:t>[Networks &amp; </a:t>
            </a:r>
            <a:r>
              <a:rPr lang="es-ES" sz="3400" b="1" dirty="0" err="1">
                <a:solidFill>
                  <a:schemeClr val="tx1">
                    <a:lumMod val="65000"/>
                    <a:lumOff val="35000"/>
                  </a:schemeClr>
                </a:solidFill>
              </a:rPr>
              <a:t>Main</a:t>
            </a:r>
            <a:r>
              <a:rPr lang="es-ES" sz="3400" b="1" dirty="0">
                <a:solidFill>
                  <a:schemeClr val="tx1">
                    <a:lumMod val="65000"/>
                    <a:lumOff val="35000"/>
                  </a:schemeClr>
                </a:solidFill>
              </a:rPr>
              <a:t> </a:t>
            </a:r>
            <a:r>
              <a:rPr lang="es-ES" sz="3400" b="1" dirty="0" err="1">
                <a:solidFill>
                  <a:schemeClr val="tx1">
                    <a:lumMod val="65000"/>
                    <a:lumOff val="35000"/>
                  </a:schemeClr>
                </a:solidFill>
              </a:rPr>
              <a:t>Partners</a:t>
            </a:r>
            <a:r>
              <a:rPr lang="es-ES" sz="3400" b="1" dirty="0">
                <a:solidFill>
                  <a:schemeClr val="tx1">
                    <a:lumMod val="65000"/>
                    <a:lumOff val="35000"/>
                  </a:schemeClr>
                </a:solidFill>
              </a:rPr>
              <a:t>]</a:t>
            </a:r>
            <a:endParaRPr lang="es-ES" sz="3400" dirty="0">
              <a:solidFill>
                <a:schemeClr val="tx1">
                  <a:lumMod val="65000"/>
                  <a:lumOff val="35000"/>
                </a:schemeClr>
              </a:solidFill>
            </a:endParaRPr>
          </a:p>
        </p:txBody>
      </p:sp>
      <p:sp>
        <p:nvSpPr>
          <p:cNvPr id="12" name="Zástupný objekt pre obsah 2">
            <a:extLst>
              <a:ext uri="{FF2B5EF4-FFF2-40B4-BE49-F238E27FC236}">
                <a16:creationId xmlns:a16="http://schemas.microsoft.com/office/drawing/2014/main" id="{200967CA-2804-4B20-AE1A-28B769C7CC65}"/>
              </a:ext>
            </a:extLst>
          </p:cNvPr>
          <p:cNvSpPr txBox="1">
            <a:spLocks/>
          </p:cNvSpPr>
          <p:nvPr/>
        </p:nvSpPr>
        <p:spPr>
          <a:xfrm>
            <a:off x="1010688" y="3990573"/>
            <a:ext cx="9954083" cy="33511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400" b="1" dirty="0"/>
              <a:t>CTAEX</a:t>
            </a:r>
            <a:r>
              <a:rPr lang="en-US" sz="1400" dirty="0"/>
              <a:t> belongs to several Platforms such as </a:t>
            </a:r>
            <a:r>
              <a:rPr lang="en-US" sz="1400" u="sng" dirty="0"/>
              <a:t>Technological Platform on vegetal Biotechnology </a:t>
            </a:r>
            <a:r>
              <a:rPr lang="en-US" sz="1400" dirty="0"/>
              <a:t>(BIOVEGEN), </a:t>
            </a:r>
            <a:r>
              <a:rPr lang="en-US" sz="1400" u="sng" dirty="0"/>
              <a:t>Technological Platform Food for Life Spain </a:t>
            </a:r>
            <a:r>
              <a:rPr lang="en-US" sz="1400" dirty="0"/>
              <a:t>(PTF4L Spain) and </a:t>
            </a:r>
            <a:r>
              <a:rPr lang="en-US" sz="1400" u="sng" dirty="0"/>
              <a:t>Bio-based Industries Consortium </a:t>
            </a:r>
            <a:r>
              <a:rPr lang="en-US" sz="1400" dirty="0"/>
              <a:t>(BIC). Moreover, CTAEX is a founding partner of the </a:t>
            </a:r>
            <a:r>
              <a:rPr lang="en-US" sz="1400" u="sng" dirty="0"/>
              <a:t>Hemp Technology Pole</a:t>
            </a:r>
            <a:r>
              <a:rPr lang="en-US" sz="1400" dirty="0"/>
              <a:t>. CTAEX is part of the 67 </a:t>
            </a:r>
            <a:r>
              <a:rPr lang="en-US" sz="1400" dirty="0" err="1"/>
              <a:t>centres</a:t>
            </a:r>
            <a:r>
              <a:rPr lang="en-US" sz="1400" dirty="0"/>
              <a:t> belonging to </a:t>
            </a:r>
            <a:r>
              <a:rPr lang="en-US" sz="1400" u="sng" dirty="0"/>
              <a:t>FEDIT</a:t>
            </a:r>
            <a:r>
              <a:rPr lang="en-US" sz="1400" dirty="0"/>
              <a:t> (Spanish Federation of Technological </a:t>
            </a:r>
            <a:r>
              <a:rPr lang="en-US" sz="1400" dirty="0" err="1"/>
              <a:t>Centres</a:t>
            </a:r>
            <a:r>
              <a:rPr lang="en-US" sz="1400" dirty="0"/>
              <a:t>) and “</a:t>
            </a:r>
            <a:r>
              <a:rPr lang="en-US" sz="1400" u="sng" dirty="0" err="1"/>
              <a:t>Cooperativas</a:t>
            </a:r>
            <a:r>
              <a:rPr lang="en-US" sz="1400" u="sng" dirty="0"/>
              <a:t> </a:t>
            </a:r>
            <a:r>
              <a:rPr lang="en-US" sz="1400" u="sng" dirty="0" err="1"/>
              <a:t>Agro-alimentarias</a:t>
            </a:r>
            <a:r>
              <a:rPr lang="en-US" sz="1400" u="sng" dirty="0"/>
              <a:t> de </a:t>
            </a:r>
            <a:r>
              <a:rPr lang="en-US" sz="1400" u="sng" dirty="0" err="1"/>
              <a:t>España</a:t>
            </a:r>
            <a:r>
              <a:rPr lang="en-US" sz="1400" dirty="0"/>
              <a:t>” (organisation that represents the agri-food cooperative movement before national and European bodies, institutions and associations related to the agri-food sector and the social economy). </a:t>
            </a:r>
          </a:p>
          <a:p>
            <a:pPr marL="0" lvl="0" indent="0">
              <a:lnSpc>
                <a:spcPct val="110000"/>
              </a:lnSpc>
              <a:buClr>
                <a:srgbClr val="90C226"/>
              </a:buClr>
              <a:buNone/>
              <a:defRPr/>
            </a:pPr>
            <a:r>
              <a:rPr lang="en-US" sz="1400" b="1" dirty="0"/>
              <a:t>CTAEX</a:t>
            </a:r>
            <a:r>
              <a:rPr lang="en-US" sz="1400" dirty="0"/>
              <a:t> is recognized as a </a:t>
            </a:r>
            <a:r>
              <a:rPr lang="en-US" sz="1400" u="sng" dirty="0" err="1"/>
              <a:t>Cervera</a:t>
            </a:r>
            <a:r>
              <a:rPr lang="en-US" sz="1400" u="sng" dirty="0"/>
              <a:t> Excellence Centre </a:t>
            </a:r>
            <a:r>
              <a:rPr lang="en-US" sz="1400" dirty="0"/>
              <a:t>in the priority area of Circular Economy, is member of the National PI+D+I Innovation Support Network.</a:t>
            </a:r>
          </a:p>
          <a:p>
            <a:pPr marL="0" lvl="0" indent="0">
              <a:lnSpc>
                <a:spcPct val="110000"/>
              </a:lnSpc>
              <a:buClr>
                <a:srgbClr val="90C226"/>
              </a:buClr>
              <a:buNone/>
              <a:defRPr/>
            </a:pPr>
            <a:r>
              <a:rPr lang="en-US" sz="1400" dirty="0"/>
              <a:t>The Center </a:t>
            </a:r>
            <a:r>
              <a:rPr lang="en-GB" sz="1400" dirty="0"/>
              <a:t>has been selected as an Advisor Support Service within the European </a:t>
            </a:r>
            <a:r>
              <a:rPr lang="en-GB" sz="1400" u="sng" dirty="0"/>
              <a:t>AKIS Network</a:t>
            </a:r>
            <a:r>
              <a:rPr lang="en-GB" sz="1400" dirty="0"/>
              <a:t>. </a:t>
            </a:r>
            <a:endParaRPr lang="en-US" sz="1400" dirty="0"/>
          </a:p>
        </p:txBody>
      </p:sp>
    </p:spTree>
    <p:extLst>
      <p:ext uri="{BB962C8B-B14F-4D97-AF65-F5344CB8AC3E}">
        <p14:creationId xmlns:p14="http://schemas.microsoft.com/office/powerpoint/2010/main" val="36902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85800" y="2935200"/>
            <a:ext cx="4835669" cy="1246947"/>
            <a:chOff x="0" y="76200"/>
            <a:chExt cx="9671339" cy="2493893"/>
          </a:xfrm>
        </p:grpSpPr>
        <p:sp>
          <p:nvSpPr>
            <p:cNvPr id="5" name="TextBox 5"/>
            <p:cNvSpPr txBox="1"/>
            <p:nvPr/>
          </p:nvSpPr>
          <p:spPr>
            <a:xfrm>
              <a:off x="0" y="76200"/>
              <a:ext cx="9671339" cy="1513233"/>
            </a:xfrm>
            <a:prstGeom prst="rect">
              <a:avLst/>
            </a:prstGeom>
          </p:spPr>
          <p:txBody>
            <a:bodyPr lIns="0" tIns="0" rIns="0" bIns="0" rtlCol="0" anchor="t">
              <a:spAutoFit/>
            </a:bodyPr>
            <a:lstStyle/>
            <a:p>
              <a:pPr>
                <a:lnSpc>
                  <a:spcPts val="5867"/>
                </a:lnSpc>
              </a:pPr>
              <a:r>
                <a:rPr lang="en-US" sz="5334" b="1">
                  <a:solidFill>
                    <a:srgbClr val="000000"/>
                  </a:solidFill>
                  <a:latin typeface="Open Sans Bold"/>
                  <a:ea typeface="Open Sans Bold"/>
                  <a:cs typeface="Open Sans Bold"/>
                  <a:sym typeface="Open Sans Bold"/>
                </a:rPr>
                <a:t>Thank you</a:t>
              </a:r>
              <a:r>
                <a:rPr lang="en-US" sz="5334">
                  <a:solidFill>
                    <a:srgbClr val="000000"/>
                  </a:solidFill>
                  <a:latin typeface="Open Sans"/>
                  <a:ea typeface="Open Sans"/>
                  <a:cs typeface="Open Sans"/>
                  <a:sym typeface="Open Sans"/>
                </a:rPr>
                <a:t> </a:t>
              </a:r>
            </a:p>
          </p:txBody>
        </p:sp>
        <p:sp>
          <p:nvSpPr>
            <p:cNvPr id="6" name="TextBox 6"/>
            <p:cNvSpPr txBox="1"/>
            <p:nvPr/>
          </p:nvSpPr>
          <p:spPr>
            <a:xfrm>
              <a:off x="0" y="2046359"/>
              <a:ext cx="9601053" cy="523734"/>
            </a:xfrm>
            <a:prstGeom prst="rect">
              <a:avLst/>
            </a:prstGeom>
          </p:spPr>
          <p:txBody>
            <a:bodyPr lIns="0" tIns="0" rIns="0" bIns="0" rtlCol="0" anchor="t">
              <a:spAutoFit/>
            </a:bodyPr>
            <a:lstStyle/>
            <a:p>
              <a:pPr>
                <a:lnSpc>
                  <a:spcPts val="2319"/>
                </a:lnSpc>
              </a:pPr>
              <a:endParaRPr sz="1200"/>
            </a:p>
          </p:txBody>
        </p:sp>
      </p:grpSp>
      <p:grpSp>
        <p:nvGrpSpPr>
          <p:cNvPr id="7" name="Group 7"/>
          <p:cNvGrpSpPr/>
          <p:nvPr/>
        </p:nvGrpSpPr>
        <p:grpSpPr>
          <a:xfrm>
            <a:off x="685800" y="3706350"/>
            <a:ext cx="4800526" cy="1981279"/>
            <a:chOff x="0" y="28575"/>
            <a:chExt cx="9601052" cy="3962558"/>
          </a:xfrm>
        </p:grpSpPr>
        <p:sp>
          <p:nvSpPr>
            <p:cNvPr id="8" name="TextBox 8"/>
            <p:cNvSpPr txBox="1"/>
            <p:nvPr/>
          </p:nvSpPr>
          <p:spPr>
            <a:xfrm>
              <a:off x="0" y="28575"/>
              <a:ext cx="6902972" cy="564258"/>
            </a:xfrm>
            <a:prstGeom prst="rect">
              <a:avLst/>
            </a:prstGeom>
          </p:spPr>
          <p:txBody>
            <a:bodyPr lIns="0" tIns="0" rIns="0" bIns="0" rtlCol="0" anchor="t">
              <a:spAutoFit/>
            </a:bodyPr>
            <a:lstStyle/>
            <a:p>
              <a:pPr>
                <a:lnSpc>
                  <a:spcPts val="2200"/>
                </a:lnSpc>
              </a:pPr>
              <a:r>
                <a:rPr lang="en-US" sz="2000">
                  <a:solidFill>
                    <a:srgbClr val="000000"/>
                  </a:solidFill>
                  <a:latin typeface="Open Sans"/>
                  <a:ea typeface="Open Sans"/>
                  <a:cs typeface="Open Sans"/>
                  <a:sym typeface="Open Sans"/>
                </a:rPr>
                <a:t>FOR YOUR ATTENTION</a:t>
              </a:r>
            </a:p>
          </p:txBody>
        </p:sp>
        <p:sp>
          <p:nvSpPr>
            <p:cNvPr id="9" name="TextBox 9"/>
            <p:cNvSpPr txBox="1"/>
            <p:nvPr/>
          </p:nvSpPr>
          <p:spPr>
            <a:xfrm>
              <a:off x="0" y="3467399"/>
              <a:ext cx="9601052" cy="523734"/>
            </a:xfrm>
            <a:prstGeom prst="rect">
              <a:avLst/>
            </a:prstGeom>
          </p:spPr>
          <p:txBody>
            <a:bodyPr lIns="0" tIns="0" rIns="0" bIns="0" rtlCol="0" anchor="t">
              <a:spAutoFit/>
            </a:bodyPr>
            <a:lstStyle/>
            <a:p>
              <a:pPr>
                <a:lnSpc>
                  <a:spcPts val="2319"/>
                </a:lnSpc>
              </a:pPr>
              <a:endParaRPr sz="1200"/>
            </a:p>
          </p:txBody>
        </p:sp>
      </p:grpSp>
      <p:grpSp>
        <p:nvGrpSpPr>
          <p:cNvPr id="14" name="Group 14"/>
          <p:cNvGrpSpPr/>
          <p:nvPr/>
        </p:nvGrpSpPr>
        <p:grpSpPr>
          <a:xfrm>
            <a:off x="1212978" y="4245333"/>
            <a:ext cx="4027701" cy="477389"/>
            <a:chOff x="0" y="0"/>
            <a:chExt cx="1591190" cy="188598"/>
          </a:xfrm>
        </p:grpSpPr>
        <p:sp>
          <p:nvSpPr>
            <p:cNvPr id="15" name="Freeform 15"/>
            <p:cNvSpPr/>
            <p:nvPr/>
          </p:nvSpPr>
          <p:spPr>
            <a:xfrm>
              <a:off x="0" y="0"/>
              <a:ext cx="1591190" cy="188598"/>
            </a:xfrm>
            <a:custGeom>
              <a:avLst/>
              <a:gdLst/>
              <a:ahLst/>
              <a:cxnLst/>
              <a:rect l="l" t="t" r="r" b="b"/>
              <a:pathLst>
                <a:path w="1591190" h="188598">
                  <a:moveTo>
                    <a:pt x="94299" y="0"/>
                  </a:moveTo>
                  <a:lnTo>
                    <a:pt x="1496891" y="0"/>
                  </a:lnTo>
                  <a:cubicBezTo>
                    <a:pt x="1521901" y="0"/>
                    <a:pt x="1545886" y="9935"/>
                    <a:pt x="1563571" y="27620"/>
                  </a:cubicBezTo>
                  <a:cubicBezTo>
                    <a:pt x="1581255" y="45304"/>
                    <a:pt x="1591190" y="69289"/>
                    <a:pt x="1591190" y="94299"/>
                  </a:cubicBezTo>
                  <a:lnTo>
                    <a:pt x="1591190" y="94299"/>
                  </a:lnTo>
                  <a:cubicBezTo>
                    <a:pt x="1591190" y="119309"/>
                    <a:pt x="1581255" y="143294"/>
                    <a:pt x="1563571" y="160978"/>
                  </a:cubicBezTo>
                  <a:cubicBezTo>
                    <a:pt x="1545886" y="178663"/>
                    <a:pt x="1521901" y="188598"/>
                    <a:pt x="1496891" y="188598"/>
                  </a:cubicBezTo>
                  <a:lnTo>
                    <a:pt x="94299" y="188598"/>
                  </a:lnTo>
                  <a:cubicBezTo>
                    <a:pt x="69289" y="188598"/>
                    <a:pt x="45304" y="178663"/>
                    <a:pt x="27620" y="160978"/>
                  </a:cubicBezTo>
                  <a:cubicBezTo>
                    <a:pt x="9935" y="143294"/>
                    <a:pt x="0" y="119309"/>
                    <a:pt x="0" y="94299"/>
                  </a:cubicBezTo>
                  <a:lnTo>
                    <a:pt x="0" y="94299"/>
                  </a:lnTo>
                  <a:cubicBezTo>
                    <a:pt x="0" y="69289"/>
                    <a:pt x="9935" y="45304"/>
                    <a:pt x="27620" y="27620"/>
                  </a:cubicBezTo>
                  <a:cubicBezTo>
                    <a:pt x="45304" y="9935"/>
                    <a:pt x="69289" y="0"/>
                    <a:pt x="94299" y="0"/>
                  </a:cubicBezTo>
                  <a:close/>
                </a:path>
              </a:pathLst>
            </a:custGeom>
            <a:solidFill>
              <a:srgbClr val="909CA4"/>
            </a:solidFill>
          </p:spPr>
          <p:txBody>
            <a:bodyPr/>
            <a:lstStyle/>
            <a:p>
              <a:endParaRPr lang="es-ES"/>
            </a:p>
          </p:txBody>
        </p:sp>
        <p:sp>
          <p:nvSpPr>
            <p:cNvPr id="16" name="TextBox 16"/>
            <p:cNvSpPr txBox="1"/>
            <p:nvPr/>
          </p:nvSpPr>
          <p:spPr>
            <a:xfrm>
              <a:off x="0" y="-38100"/>
              <a:ext cx="1591190" cy="226698"/>
            </a:xfrm>
            <a:prstGeom prst="rect">
              <a:avLst/>
            </a:prstGeom>
          </p:spPr>
          <p:txBody>
            <a:bodyPr lIns="33867" tIns="33867" rIns="33867" bIns="33867" rtlCol="0" anchor="ctr"/>
            <a:lstStyle/>
            <a:p>
              <a:pPr>
                <a:lnSpc>
                  <a:spcPts val="1773"/>
                </a:lnSpc>
                <a:spcBef>
                  <a:spcPct val="0"/>
                </a:spcBef>
              </a:pPr>
              <a:r>
                <a:rPr lang="en-US" sz="1266" dirty="0">
                  <a:solidFill>
                    <a:srgbClr val="FFFFFF"/>
                  </a:solidFill>
                  <a:latin typeface="Canva Sans"/>
                  <a:ea typeface="Canva Sans"/>
                  <a:cs typeface="Canva Sans"/>
                  <a:sym typeface="Canva Sans"/>
                </a:rPr>
                <a:t>  +34 639367092</a:t>
              </a:r>
            </a:p>
          </p:txBody>
        </p:sp>
      </p:grpSp>
      <p:grpSp>
        <p:nvGrpSpPr>
          <p:cNvPr id="17" name="Group 17"/>
          <p:cNvGrpSpPr/>
          <p:nvPr/>
        </p:nvGrpSpPr>
        <p:grpSpPr>
          <a:xfrm>
            <a:off x="1212978" y="4810931"/>
            <a:ext cx="4027701" cy="573830"/>
            <a:chOff x="0" y="-38100"/>
            <a:chExt cx="1591190" cy="226698"/>
          </a:xfrm>
        </p:grpSpPr>
        <p:sp>
          <p:nvSpPr>
            <p:cNvPr id="18" name="Freeform 18"/>
            <p:cNvSpPr/>
            <p:nvPr/>
          </p:nvSpPr>
          <p:spPr>
            <a:xfrm>
              <a:off x="0" y="0"/>
              <a:ext cx="1591190" cy="188598"/>
            </a:xfrm>
            <a:custGeom>
              <a:avLst/>
              <a:gdLst/>
              <a:ahLst/>
              <a:cxnLst/>
              <a:rect l="l" t="t" r="r" b="b"/>
              <a:pathLst>
                <a:path w="1591190" h="188598">
                  <a:moveTo>
                    <a:pt x="94299" y="0"/>
                  </a:moveTo>
                  <a:lnTo>
                    <a:pt x="1496891" y="0"/>
                  </a:lnTo>
                  <a:cubicBezTo>
                    <a:pt x="1521901" y="0"/>
                    <a:pt x="1545886" y="9935"/>
                    <a:pt x="1563571" y="27620"/>
                  </a:cubicBezTo>
                  <a:cubicBezTo>
                    <a:pt x="1581255" y="45304"/>
                    <a:pt x="1591190" y="69289"/>
                    <a:pt x="1591190" y="94299"/>
                  </a:cubicBezTo>
                  <a:lnTo>
                    <a:pt x="1591190" y="94299"/>
                  </a:lnTo>
                  <a:cubicBezTo>
                    <a:pt x="1591190" y="119309"/>
                    <a:pt x="1581255" y="143294"/>
                    <a:pt x="1563571" y="160978"/>
                  </a:cubicBezTo>
                  <a:cubicBezTo>
                    <a:pt x="1545886" y="178663"/>
                    <a:pt x="1521901" y="188598"/>
                    <a:pt x="1496891" y="188598"/>
                  </a:cubicBezTo>
                  <a:lnTo>
                    <a:pt x="94299" y="188598"/>
                  </a:lnTo>
                  <a:cubicBezTo>
                    <a:pt x="69289" y="188598"/>
                    <a:pt x="45304" y="178663"/>
                    <a:pt x="27620" y="160978"/>
                  </a:cubicBezTo>
                  <a:cubicBezTo>
                    <a:pt x="9935" y="143294"/>
                    <a:pt x="0" y="119309"/>
                    <a:pt x="0" y="94299"/>
                  </a:cubicBezTo>
                  <a:lnTo>
                    <a:pt x="0" y="94299"/>
                  </a:lnTo>
                  <a:cubicBezTo>
                    <a:pt x="0" y="69289"/>
                    <a:pt x="9935" y="45304"/>
                    <a:pt x="27620" y="27620"/>
                  </a:cubicBezTo>
                  <a:cubicBezTo>
                    <a:pt x="45304" y="9935"/>
                    <a:pt x="69289" y="0"/>
                    <a:pt x="94299" y="0"/>
                  </a:cubicBezTo>
                  <a:close/>
                </a:path>
              </a:pathLst>
            </a:custGeom>
            <a:solidFill>
              <a:srgbClr val="909CA4"/>
            </a:solidFill>
          </p:spPr>
          <p:txBody>
            <a:bodyPr/>
            <a:lstStyle/>
            <a:p>
              <a:endParaRPr lang="es-ES"/>
            </a:p>
          </p:txBody>
        </p:sp>
        <p:sp>
          <p:nvSpPr>
            <p:cNvPr id="19" name="TextBox 19"/>
            <p:cNvSpPr txBox="1"/>
            <p:nvPr/>
          </p:nvSpPr>
          <p:spPr>
            <a:xfrm>
              <a:off x="45152" y="-38100"/>
              <a:ext cx="1546038" cy="226698"/>
            </a:xfrm>
            <a:prstGeom prst="rect">
              <a:avLst/>
            </a:prstGeom>
          </p:spPr>
          <p:txBody>
            <a:bodyPr lIns="33867" tIns="33867" rIns="33867" bIns="33867" rtlCol="0" anchor="ctr"/>
            <a:lstStyle/>
            <a:p>
              <a:pPr>
                <a:lnSpc>
                  <a:spcPts val="1773"/>
                </a:lnSpc>
                <a:spcBef>
                  <a:spcPct val="0"/>
                </a:spcBef>
              </a:pPr>
              <a:r>
                <a:rPr lang="en-US" sz="1266" dirty="0">
                  <a:solidFill>
                    <a:srgbClr val="FFFFFF"/>
                  </a:solidFill>
                  <a:latin typeface="Canva Sans"/>
                  <a:ea typeface="Canva Sans"/>
                  <a:cs typeface="Canva Sans"/>
                  <a:sym typeface="Canva Sans"/>
                  <a:hlinkClick r:id="rId2"/>
                </a:rPr>
                <a:t>lmoreno@ctaex.com</a:t>
              </a:r>
              <a:r>
                <a:rPr lang="en-US" sz="1266" dirty="0">
                  <a:solidFill>
                    <a:srgbClr val="FFFFFF"/>
                  </a:solidFill>
                  <a:latin typeface="Canva Sans"/>
                  <a:ea typeface="Canva Sans"/>
                  <a:cs typeface="Canva Sans"/>
                  <a:sym typeface="Canva Sans"/>
                </a:rPr>
                <a:t> </a:t>
              </a:r>
            </a:p>
          </p:txBody>
        </p:sp>
      </p:grpSp>
      <p:grpSp>
        <p:nvGrpSpPr>
          <p:cNvPr id="20" name="Group 20"/>
          <p:cNvGrpSpPr/>
          <p:nvPr/>
        </p:nvGrpSpPr>
        <p:grpSpPr>
          <a:xfrm>
            <a:off x="1212978" y="5472970"/>
            <a:ext cx="4027701" cy="573830"/>
            <a:chOff x="0" y="-38100"/>
            <a:chExt cx="1591190" cy="226698"/>
          </a:xfrm>
        </p:grpSpPr>
        <p:sp>
          <p:nvSpPr>
            <p:cNvPr id="21" name="Freeform 21"/>
            <p:cNvSpPr/>
            <p:nvPr/>
          </p:nvSpPr>
          <p:spPr>
            <a:xfrm>
              <a:off x="0" y="0"/>
              <a:ext cx="1591190" cy="188598"/>
            </a:xfrm>
            <a:custGeom>
              <a:avLst/>
              <a:gdLst/>
              <a:ahLst/>
              <a:cxnLst/>
              <a:rect l="l" t="t" r="r" b="b"/>
              <a:pathLst>
                <a:path w="1591190" h="188598">
                  <a:moveTo>
                    <a:pt x="94299" y="0"/>
                  </a:moveTo>
                  <a:lnTo>
                    <a:pt x="1496891" y="0"/>
                  </a:lnTo>
                  <a:cubicBezTo>
                    <a:pt x="1521901" y="0"/>
                    <a:pt x="1545886" y="9935"/>
                    <a:pt x="1563571" y="27620"/>
                  </a:cubicBezTo>
                  <a:cubicBezTo>
                    <a:pt x="1581255" y="45304"/>
                    <a:pt x="1591190" y="69289"/>
                    <a:pt x="1591190" y="94299"/>
                  </a:cubicBezTo>
                  <a:lnTo>
                    <a:pt x="1591190" y="94299"/>
                  </a:lnTo>
                  <a:cubicBezTo>
                    <a:pt x="1591190" y="119309"/>
                    <a:pt x="1581255" y="143294"/>
                    <a:pt x="1563571" y="160978"/>
                  </a:cubicBezTo>
                  <a:cubicBezTo>
                    <a:pt x="1545886" y="178663"/>
                    <a:pt x="1521901" y="188598"/>
                    <a:pt x="1496891" y="188598"/>
                  </a:cubicBezTo>
                  <a:lnTo>
                    <a:pt x="94299" y="188598"/>
                  </a:lnTo>
                  <a:cubicBezTo>
                    <a:pt x="69289" y="188598"/>
                    <a:pt x="45304" y="178663"/>
                    <a:pt x="27620" y="160978"/>
                  </a:cubicBezTo>
                  <a:cubicBezTo>
                    <a:pt x="9935" y="143294"/>
                    <a:pt x="0" y="119309"/>
                    <a:pt x="0" y="94299"/>
                  </a:cubicBezTo>
                  <a:lnTo>
                    <a:pt x="0" y="94299"/>
                  </a:lnTo>
                  <a:cubicBezTo>
                    <a:pt x="0" y="69289"/>
                    <a:pt x="9935" y="45304"/>
                    <a:pt x="27620" y="27620"/>
                  </a:cubicBezTo>
                  <a:cubicBezTo>
                    <a:pt x="45304" y="9935"/>
                    <a:pt x="69289" y="0"/>
                    <a:pt x="94299" y="0"/>
                  </a:cubicBezTo>
                  <a:close/>
                </a:path>
              </a:pathLst>
            </a:custGeom>
            <a:solidFill>
              <a:srgbClr val="909CA4"/>
            </a:solidFill>
          </p:spPr>
          <p:txBody>
            <a:bodyPr/>
            <a:lstStyle/>
            <a:p>
              <a:endParaRPr lang="es-ES"/>
            </a:p>
          </p:txBody>
        </p:sp>
        <p:sp>
          <p:nvSpPr>
            <p:cNvPr id="22" name="TextBox 22"/>
            <p:cNvSpPr txBox="1"/>
            <p:nvPr/>
          </p:nvSpPr>
          <p:spPr>
            <a:xfrm>
              <a:off x="45152" y="-38100"/>
              <a:ext cx="1546038" cy="226698"/>
            </a:xfrm>
            <a:prstGeom prst="rect">
              <a:avLst/>
            </a:prstGeom>
          </p:spPr>
          <p:txBody>
            <a:bodyPr lIns="33867" tIns="33867" rIns="33867" bIns="33867" rtlCol="0" anchor="ctr"/>
            <a:lstStyle/>
            <a:p>
              <a:pPr>
                <a:lnSpc>
                  <a:spcPts val="1773"/>
                </a:lnSpc>
                <a:spcBef>
                  <a:spcPct val="0"/>
                </a:spcBef>
              </a:pPr>
              <a:r>
                <a:rPr lang="en-US" sz="1266" dirty="0">
                  <a:solidFill>
                    <a:srgbClr val="FFFFFF"/>
                  </a:solidFill>
                  <a:latin typeface="Canva Sans"/>
                  <a:ea typeface="Canva Sans"/>
                  <a:cs typeface="Canva Sans"/>
                  <a:sym typeface="Canva Sans"/>
                  <a:hlinkClick r:id="rId3"/>
                </a:rPr>
                <a:t>https://ctaex.com/</a:t>
              </a:r>
              <a:r>
                <a:rPr lang="en-US" sz="1266" dirty="0">
                  <a:solidFill>
                    <a:srgbClr val="FFFFFF"/>
                  </a:solidFill>
                  <a:latin typeface="Canva Sans"/>
                  <a:ea typeface="Canva Sans"/>
                  <a:cs typeface="Canva Sans"/>
                  <a:sym typeface="Canva Sans"/>
                </a:rPr>
                <a:t> </a:t>
              </a:r>
            </a:p>
          </p:txBody>
        </p:sp>
      </p:grpSp>
      <p:sp>
        <p:nvSpPr>
          <p:cNvPr id="23" name="Freeform 23"/>
          <p:cNvSpPr/>
          <p:nvPr/>
        </p:nvSpPr>
        <p:spPr>
          <a:xfrm>
            <a:off x="685800" y="4189519"/>
            <a:ext cx="461377" cy="461377"/>
          </a:xfrm>
          <a:custGeom>
            <a:avLst/>
            <a:gdLst/>
            <a:ahLst/>
            <a:cxnLst/>
            <a:rect l="l" t="t" r="r" b="b"/>
            <a:pathLst>
              <a:path w="692065" h="692065">
                <a:moveTo>
                  <a:pt x="0" y="0"/>
                </a:moveTo>
                <a:lnTo>
                  <a:pt x="692065" y="0"/>
                </a:lnTo>
                <a:lnTo>
                  <a:pt x="692065" y="692065"/>
                </a:lnTo>
                <a:lnTo>
                  <a:pt x="0" y="6920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24" name="Freeform 24"/>
          <p:cNvSpPr/>
          <p:nvPr/>
        </p:nvSpPr>
        <p:spPr>
          <a:xfrm>
            <a:off x="685800" y="4877981"/>
            <a:ext cx="470867" cy="470867"/>
          </a:xfrm>
          <a:custGeom>
            <a:avLst/>
            <a:gdLst/>
            <a:ahLst/>
            <a:cxnLst/>
            <a:rect l="l" t="t" r="r" b="b"/>
            <a:pathLst>
              <a:path w="706300" h="706300">
                <a:moveTo>
                  <a:pt x="0" y="0"/>
                </a:moveTo>
                <a:lnTo>
                  <a:pt x="706300" y="0"/>
                </a:lnTo>
                <a:lnTo>
                  <a:pt x="706300" y="706300"/>
                </a:lnTo>
                <a:lnTo>
                  <a:pt x="0" y="7063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a:p>
        </p:txBody>
      </p:sp>
      <p:sp>
        <p:nvSpPr>
          <p:cNvPr id="25" name="Freeform 25"/>
          <p:cNvSpPr/>
          <p:nvPr/>
        </p:nvSpPr>
        <p:spPr>
          <a:xfrm>
            <a:off x="685800" y="5575933"/>
            <a:ext cx="470867" cy="470867"/>
          </a:xfrm>
          <a:custGeom>
            <a:avLst/>
            <a:gdLst/>
            <a:ahLst/>
            <a:cxnLst/>
            <a:rect l="l" t="t" r="r" b="b"/>
            <a:pathLst>
              <a:path w="706300" h="706300">
                <a:moveTo>
                  <a:pt x="0" y="0"/>
                </a:moveTo>
                <a:lnTo>
                  <a:pt x="706300" y="0"/>
                </a:lnTo>
                <a:lnTo>
                  <a:pt x="706300" y="706300"/>
                </a:lnTo>
                <a:lnTo>
                  <a:pt x="0" y="7063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ES"/>
          </a:p>
        </p:txBody>
      </p:sp>
      <p:pic>
        <p:nvPicPr>
          <p:cNvPr id="1026" name="Picture 2" descr="Fundecyt PCTEX - .::FUNDECYT PARQUE CIENTÍFICO Y TECNOLÓGICO DE EXTREMADURA  ::.">
            <a:extLst>
              <a:ext uri="{FF2B5EF4-FFF2-40B4-BE49-F238E27FC236}">
                <a16:creationId xmlns:a16="http://schemas.microsoft.com/office/drawing/2014/main" id="{E07D21F0-A126-42F5-BB39-A1B01BB0B0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599" y="977128"/>
            <a:ext cx="3241344" cy="100289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TAEX presenta su nueva imagen corporativa con motivo de su XXV Aniversario">
            <a:extLst>
              <a:ext uri="{FF2B5EF4-FFF2-40B4-BE49-F238E27FC236}">
                <a16:creationId xmlns:a16="http://schemas.microsoft.com/office/drawing/2014/main" id="{7A8E1091-D0F1-4525-869C-4DFE7227B4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5358" y="518017"/>
            <a:ext cx="2110642" cy="176124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A37F36A6-A859-4274-8ECF-8FAED899D7B4}"/>
              </a:ext>
            </a:extLst>
          </p:cNvPr>
          <p:cNvPicPr>
            <a:picLocks noChangeAspect="1"/>
          </p:cNvPicPr>
          <p:nvPr/>
        </p:nvPicPr>
        <p:blipFill rotWithShape="1">
          <a:blip r:embed="rId12"/>
          <a:srcRect t="8543" r="27650"/>
          <a:stretch/>
        </p:blipFill>
        <p:spPr>
          <a:xfrm>
            <a:off x="6096001" y="0"/>
            <a:ext cx="6095999" cy="6857005"/>
          </a:xfrm>
          <a:prstGeom prst="rect">
            <a:avLst/>
          </a:prstGeom>
        </p:spPr>
      </p:pic>
      <p:sp>
        <p:nvSpPr>
          <p:cNvPr id="12" name="CuadroTexto 11">
            <a:extLst>
              <a:ext uri="{FF2B5EF4-FFF2-40B4-BE49-F238E27FC236}">
                <a16:creationId xmlns:a16="http://schemas.microsoft.com/office/drawing/2014/main" id="{CBC8DAA2-B7F4-4C8F-BC9C-63BD76E12082}"/>
              </a:ext>
            </a:extLst>
          </p:cNvPr>
          <p:cNvSpPr txBox="1"/>
          <p:nvPr/>
        </p:nvSpPr>
        <p:spPr>
          <a:xfrm>
            <a:off x="9941029" y="4877981"/>
            <a:ext cx="1638325" cy="420564"/>
          </a:xfrm>
          <a:prstGeom prst="rect">
            <a:avLst/>
          </a:prstGeom>
          <a:noFill/>
        </p:spPr>
        <p:txBody>
          <a:bodyPr wrap="square" rtlCol="0">
            <a:spAutoFit/>
          </a:bodyPr>
          <a:lstStyle/>
          <a:p>
            <a:pPr algn="ctr"/>
            <a:r>
              <a:rPr lang="es-ES" sz="2133" dirty="0">
                <a:solidFill>
                  <a:schemeClr val="bg1"/>
                </a:solidFill>
                <a:hlinkClick r:id="rId13"/>
              </a:rPr>
              <a:t>CTAEX</a:t>
            </a:r>
            <a:endParaRPr lang="es-ES" sz="2133" dirty="0">
              <a:solidFill>
                <a:schemeClr val="bg1"/>
              </a:solidFill>
            </a:endParaRPr>
          </a:p>
        </p:txBody>
      </p:sp>
      <p:pic>
        <p:nvPicPr>
          <p:cNvPr id="13" name="Imagen 12">
            <a:extLst>
              <a:ext uri="{FF2B5EF4-FFF2-40B4-BE49-F238E27FC236}">
                <a16:creationId xmlns:a16="http://schemas.microsoft.com/office/drawing/2014/main" id="{B854DC47-5F05-47E2-B06B-5FECE2337A5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0013" y="4245333"/>
            <a:ext cx="684719" cy="684719"/>
          </a:xfrm>
          <a:prstGeom prst="rect">
            <a:avLst/>
          </a:prstGeom>
        </p:spPr>
      </p:pic>
      <p:pic>
        <p:nvPicPr>
          <p:cNvPr id="10" name="Picture 2" descr="https://media.licdn.com/dms/image/v2/C4D03AQFxXV8UX834fQ/profile-displayphoto-shrink_800_800/profile-displayphoto-shrink_800_800/0/1623993906052?e=1772064000&amp;v=beta&amp;t=82udpeOKXU7TOAIGS8Jlwgai6OVuJyL5HqlrEIl2xkc">
            <a:extLst>
              <a:ext uri="{FF2B5EF4-FFF2-40B4-BE49-F238E27FC236}">
                <a16:creationId xmlns:a16="http://schemas.microsoft.com/office/drawing/2014/main" id="{16E94018-4471-4993-A1E9-98AB44B4A7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19277" y="1078173"/>
            <a:ext cx="1388197" cy="138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356DB081-DA99-462B-82F1-FFA29278DA00}"/>
              </a:ext>
            </a:extLst>
          </p:cNvPr>
          <p:cNvSpPr txBox="1">
            <a:spLocks/>
          </p:cNvSpPr>
          <p:nvPr/>
        </p:nvSpPr>
        <p:spPr>
          <a:xfrm>
            <a:off x="7297271" y="3868278"/>
            <a:ext cx="3911252" cy="3630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ES" b="1" cap="all" dirty="0">
                <a:solidFill>
                  <a:srgbClr val="C7D41E"/>
                </a:solidFill>
              </a:rPr>
              <a:t>OPE-SECTI </a:t>
            </a:r>
            <a:r>
              <a:rPr lang="es-ES" b="1" cap="all" dirty="0" err="1">
                <a:solidFill>
                  <a:srgbClr val="C7D41E"/>
                </a:solidFill>
              </a:rPr>
              <a:t>Contact</a:t>
            </a:r>
            <a:endParaRPr lang="es-ES" dirty="0">
              <a:solidFill>
                <a:srgbClr val="C7D41E"/>
              </a:solidFill>
            </a:endParaRPr>
          </a:p>
        </p:txBody>
      </p:sp>
      <p:cxnSp>
        <p:nvCxnSpPr>
          <p:cNvPr id="8" name="Conector recto 7">
            <a:extLst>
              <a:ext uri="{FF2B5EF4-FFF2-40B4-BE49-F238E27FC236}">
                <a16:creationId xmlns:a16="http://schemas.microsoft.com/office/drawing/2014/main" id="{B859D69B-5842-4998-B289-1078A936D9A9}"/>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9" name="Título 1">
            <a:extLst>
              <a:ext uri="{FF2B5EF4-FFF2-40B4-BE49-F238E27FC236}">
                <a16:creationId xmlns:a16="http://schemas.microsoft.com/office/drawing/2014/main" id="{58A049B3-A00F-4FE3-961E-03139F35647C}"/>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400" b="1" dirty="0" err="1">
                <a:solidFill>
                  <a:schemeClr val="tx1">
                    <a:lumMod val="65000"/>
                    <a:lumOff val="35000"/>
                  </a:schemeClr>
                </a:solidFill>
              </a:rPr>
              <a:t>Contact</a:t>
            </a:r>
            <a:r>
              <a:rPr lang="es-ES" sz="3400" b="1" dirty="0">
                <a:solidFill>
                  <a:schemeClr val="tx1">
                    <a:lumMod val="65000"/>
                    <a:lumOff val="35000"/>
                  </a:schemeClr>
                </a:solidFill>
              </a:rPr>
              <a:t> </a:t>
            </a:r>
            <a:r>
              <a:rPr lang="es-ES" sz="3400" b="1" dirty="0" err="1">
                <a:solidFill>
                  <a:schemeClr val="tx1">
                    <a:lumMod val="65000"/>
                    <a:lumOff val="35000"/>
                  </a:schemeClr>
                </a:solidFill>
              </a:rPr>
              <a:t>details</a:t>
            </a:r>
            <a:endParaRPr lang="es-ES" sz="3400" dirty="0">
              <a:solidFill>
                <a:schemeClr val="tx1">
                  <a:lumMod val="65000"/>
                  <a:lumOff val="35000"/>
                </a:schemeClr>
              </a:solidFill>
            </a:endParaRPr>
          </a:p>
        </p:txBody>
      </p:sp>
      <p:sp>
        <p:nvSpPr>
          <p:cNvPr id="11" name="CuadroTexto 10">
            <a:extLst>
              <a:ext uri="{FF2B5EF4-FFF2-40B4-BE49-F238E27FC236}">
                <a16:creationId xmlns:a16="http://schemas.microsoft.com/office/drawing/2014/main" id="{AC842B69-1F27-46F1-AA3F-FF20464FFA48}"/>
              </a:ext>
            </a:extLst>
          </p:cNvPr>
          <p:cNvSpPr txBox="1"/>
          <p:nvPr/>
        </p:nvSpPr>
        <p:spPr>
          <a:xfrm>
            <a:off x="708212" y="4914661"/>
            <a:ext cx="3379694" cy="369332"/>
          </a:xfrm>
          <a:prstGeom prst="rect">
            <a:avLst/>
          </a:prstGeom>
          <a:noFill/>
        </p:spPr>
        <p:txBody>
          <a:bodyPr wrap="square" rtlCol="0">
            <a:spAutoFit/>
          </a:bodyPr>
          <a:lstStyle/>
          <a:p>
            <a:r>
              <a:rPr lang="es-ES" dirty="0">
                <a:solidFill>
                  <a:schemeClr val="tx1">
                    <a:lumMod val="50000"/>
                    <a:lumOff val="50000"/>
                  </a:schemeClr>
                </a:solidFill>
              </a:rPr>
              <a:t>CTAEX</a:t>
            </a:r>
          </a:p>
        </p:txBody>
      </p:sp>
      <p:sp>
        <p:nvSpPr>
          <p:cNvPr id="13" name="CuadroTexto 12">
            <a:extLst>
              <a:ext uri="{FF2B5EF4-FFF2-40B4-BE49-F238E27FC236}">
                <a16:creationId xmlns:a16="http://schemas.microsoft.com/office/drawing/2014/main" id="{C3E28427-B699-4969-AD03-1506E17CD6D2}"/>
              </a:ext>
            </a:extLst>
          </p:cNvPr>
          <p:cNvSpPr txBox="1"/>
          <p:nvPr/>
        </p:nvSpPr>
        <p:spPr>
          <a:xfrm>
            <a:off x="708212" y="5301923"/>
            <a:ext cx="3379694" cy="326371"/>
          </a:xfrm>
          <a:prstGeom prst="rect">
            <a:avLst/>
          </a:prstGeom>
          <a:noFill/>
        </p:spPr>
        <p:txBody>
          <a:bodyPr wrap="square" rtlCol="0">
            <a:spAutoFit/>
          </a:bodyPr>
          <a:lstStyle/>
          <a:p>
            <a:pPr>
              <a:lnSpc>
                <a:spcPts val="1773"/>
              </a:lnSpc>
              <a:spcBef>
                <a:spcPct val="0"/>
              </a:spcBef>
            </a:pPr>
            <a:r>
              <a:rPr lang="en-US" dirty="0">
                <a:solidFill>
                  <a:srgbClr val="FFFFFF"/>
                </a:solidFill>
                <a:latin typeface="Canva Sans"/>
                <a:ea typeface="Canva Sans"/>
                <a:cs typeface="Canva Sans"/>
                <a:sym typeface="Canva Sans"/>
                <a:hlinkClick r:id="rId2"/>
              </a:rPr>
              <a:t>lmoreno@ctaex.com</a:t>
            </a:r>
            <a:r>
              <a:rPr lang="en-US" dirty="0">
                <a:solidFill>
                  <a:srgbClr val="FFFFFF"/>
                </a:solidFill>
                <a:latin typeface="Canva Sans"/>
                <a:ea typeface="Canva Sans"/>
                <a:cs typeface="Canva Sans"/>
                <a:sym typeface="Canva Sans"/>
              </a:rPr>
              <a:t>  </a:t>
            </a:r>
          </a:p>
        </p:txBody>
      </p:sp>
      <p:sp>
        <p:nvSpPr>
          <p:cNvPr id="14" name="Rectángulo 13">
            <a:extLst>
              <a:ext uri="{FF2B5EF4-FFF2-40B4-BE49-F238E27FC236}">
                <a16:creationId xmlns:a16="http://schemas.microsoft.com/office/drawing/2014/main" id="{1CA73E20-2679-4410-A836-BFD56E7D491C}"/>
              </a:ext>
            </a:extLst>
          </p:cNvPr>
          <p:cNvSpPr/>
          <p:nvPr/>
        </p:nvSpPr>
        <p:spPr>
          <a:xfrm>
            <a:off x="7270376" y="4240307"/>
            <a:ext cx="3980330" cy="1628844"/>
          </a:xfrm>
          <a:prstGeom prst="rect">
            <a:avLst/>
          </a:prstGeom>
          <a:solidFill>
            <a:srgbClr val="C7D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CuadroTexto 14">
            <a:extLst>
              <a:ext uri="{FF2B5EF4-FFF2-40B4-BE49-F238E27FC236}">
                <a16:creationId xmlns:a16="http://schemas.microsoft.com/office/drawing/2014/main" id="{07A6E36B-3685-4EAE-AE1C-CC8386E3ABDA}"/>
              </a:ext>
            </a:extLst>
          </p:cNvPr>
          <p:cNvSpPr txBox="1"/>
          <p:nvPr/>
        </p:nvSpPr>
        <p:spPr>
          <a:xfrm>
            <a:off x="7476565" y="4545329"/>
            <a:ext cx="3379694" cy="369332"/>
          </a:xfrm>
          <a:prstGeom prst="rect">
            <a:avLst/>
          </a:prstGeom>
          <a:noFill/>
        </p:spPr>
        <p:txBody>
          <a:bodyPr wrap="square" rtlCol="0">
            <a:spAutoFit/>
          </a:bodyPr>
          <a:lstStyle/>
          <a:p>
            <a:r>
              <a:rPr lang="es-ES" dirty="0">
                <a:solidFill>
                  <a:schemeClr val="bg1">
                    <a:lumMod val="95000"/>
                  </a:schemeClr>
                </a:solidFill>
              </a:rPr>
              <a:t>Carlos Cabo Domínguez	</a:t>
            </a:r>
          </a:p>
        </p:txBody>
      </p:sp>
      <p:sp>
        <p:nvSpPr>
          <p:cNvPr id="16" name="CuadroTexto 15">
            <a:extLst>
              <a:ext uri="{FF2B5EF4-FFF2-40B4-BE49-F238E27FC236}">
                <a16:creationId xmlns:a16="http://schemas.microsoft.com/office/drawing/2014/main" id="{41115A04-98DA-4417-B380-1BB95D18533C}"/>
              </a:ext>
            </a:extLst>
          </p:cNvPr>
          <p:cNvSpPr txBox="1"/>
          <p:nvPr/>
        </p:nvSpPr>
        <p:spPr>
          <a:xfrm>
            <a:off x="7476565" y="4914661"/>
            <a:ext cx="3379694" cy="369332"/>
          </a:xfrm>
          <a:prstGeom prst="rect">
            <a:avLst/>
          </a:prstGeom>
          <a:noFill/>
        </p:spPr>
        <p:txBody>
          <a:bodyPr wrap="square" rtlCol="0">
            <a:spAutoFit/>
          </a:bodyPr>
          <a:lstStyle/>
          <a:p>
            <a:r>
              <a:rPr lang="es-ES" dirty="0">
                <a:solidFill>
                  <a:schemeClr val="bg1">
                    <a:lumMod val="95000"/>
                  </a:schemeClr>
                </a:solidFill>
              </a:rPr>
              <a:t>OPE-SECTI</a:t>
            </a:r>
          </a:p>
        </p:txBody>
      </p:sp>
      <p:sp>
        <p:nvSpPr>
          <p:cNvPr id="17" name="CuadroTexto 16">
            <a:extLst>
              <a:ext uri="{FF2B5EF4-FFF2-40B4-BE49-F238E27FC236}">
                <a16:creationId xmlns:a16="http://schemas.microsoft.com/office/drawing/2014/main" id="{FE8189B9-1459-4D2E-8B75-7B79CD453071}"/>
              </a:ext>
            </a:extLst>
          </p:cNvPr>
          <p:cNvSpPr txBox="1"/>
          <p:nvPr/>
        </p:nvSpPr>
        <p:spPr>
          <a:xfrm>
            <a:off x="7476565" y="5301923"/>
            <a:ext cx="3379694" cy="369332"/>
          </a:xfrm>
          <a:prstGeom prst="rect">
            <a:avLst/>
          </a:prstGeom>
          <a:noFill/>
        </p:spPr>
        <p:txBody>
          <a:bodyPr wrap="square" rtlCol="0">
            <a:spAutoFit/>
          </a:bodyPr>
          <a:lstStyle/>
          <a:p>
            <a:r>
              <a:rPr lang="es-ES" dirty="0">
                <a:solidFill>
                  <a:schemeClr val="bg1">
                    <a:lumMod val="95000"/>
                  </a:schemeClr>
                </a:solidFill>
                <a:hlinkClick r:id="rId3"/>
              </a:rPr>
              <a:t>carlos.cabo@fundecyt-pctex.es</a:t>
            </a:r>
            <a:r>
              <a:rPr lang="es-ES" dirty="0">
                <a:solidFill>
                  <a:schemeClr val="bg1">
                    <a:lumMod val="95000"/>
                  </a:schemeClr>
                </a:solidFill>
              </a:rPr>
              <a:t> </a:t>
            </a:r>
          </a:p>
        </p:txBody>
      </p:sp>
      <p:pic>
        <p:nvPicPr>
          <p:cNvPr id="18" name="Picture 4" descr="CTAEX presenta su nueva imagen corporativa con motivo de su XXV Aniversario">
            <a:extLst>
              <a:ext uri="{FF2B5EF4-FFF2-40B4-BE49-F238E27FC236}">
                <a16:creationId xmlns:a16="http://schemas.microsoft.com/office/drawing/2014/main" id="{33FD71F5-08A9-441A-A058-A6126C148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191" y="1132573"/>
            <a:ext cx="2481078" cy="207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8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B2C28579-E23E-4BC8-9325-6632A4F813E2}"/>
              </a:ext>
            </a:extLst>
          </p:cNvPr>
          <p:cNvSpPr txBox="1">
            <a:spLocks/>
          </p:cNvSpPr>
          <p:nvPr/>
        </p:nvSpPr>
        <p:spPr>
          <a:xfrm>
            <a:off x="681318" y="1325349"/>
            <a:ext cx="7162800"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600" b="1" dirty="0"/>
              <a:t>CTAEX</a:t>
            </a:r>
            <a:r>
              <a:rPr lang="en-US" sz="1600" dirty="0"/>
              <a:t> is a private non-profit R&amp;D </a:t>
            </a:r>
            <a:r>
              <a:rPr lang="en-US" sz="1600" dirty="0" err="1"/>
              <a:t>centre</a:t>
            </a:r>
            <a:r>
              <a:rPr lang="en-US" sz="1600" dirty="0"/>
              <a:t> based in Extremadura, southwest Spain, founded in 2000 by a consortium of complementary agri-food entities. It addresses multiple scientific areas across the agri-food value chain, including </a:t>
            </a:r>
            <a:r>
              <a:rPr lang="en-US" sz="1600" b="1" dirty="0"/>
              <a:t>sustainable agronomy, food production, biotechnology, and by-product management</a:t>
            </a:r>
            <a:r>
              <a:rPr lang="en-US" sz="1600" dirty="0"/>
              <a:t>. </a:t>
            </a:r>
          </a:p>
          <a:p>
            <a:pPr marL="0" lvl="0" indent="0">
              <a:lnSpc>
                <a:spcPct val="110000"/>
              </a:lnSpc>
              <a:buClr>
                <a:srgbClr val="90C226"/>
              </a:buClr>
              <a:buNone/>
              <a:defRPr/>
            </a:pPr>
            <a:r>
              <a:rPr lang="en-US" sz="1600" dirty="0"/>
              <a:t>The Centre brings together </a:t>
            </a:r>
            <a:r>
              <a:rPr lang="en-US" sz="1600" b="1" dirty="0"/>
              <a:t>70 partners or associates </a:t>
            </a:r>
            <a:r>
              <a:rPr lang="en-US" sz="1600" dirty="0"/>
              <a:t>belonging to the most representative agri-food sectors such as </a:t>
            </a:r>
            <a:r>
              <a:rPr lang="en-US" sz="1600" b="1" dirty="0"/>
              <a:t>tomato, tobacco, wine, rice, olive, livestock, aromatic and medicinal plants, forestry, and natural ingredients</a:t>
            </a:r>
            <a:r>
              <a:rPr lang="en-US" sz="1600" dirty="0"/>
              <a:t>, covering both primary and secondary processing as well as the </a:t>
            </a:r>
            <a:r>
              <a:rPr lang="en-US" sz="1600" dirty="0" err="1"/>
              <a:t>valorisation</a:t>
            </a:r>
            <a:r>
              <a:rPr lang="en-US" sz="1600" dirty="0"/>
              <a:t> of agri-food by-products</a:t>
            </a:r>
          </a:p>
          <a:p>
            <a:pPr marL="0" lvl="0" indent="0">
              <a:lnSpc>
                <a:spcPct val="110000"/>
              </a:lnSpc>
              <a:buClr>
                <a:srgbClr val="90C226"/>
              </a:buClr>
              <a:buNone/>
              <a:defRPr/>
            </a:pPr>
            <a:r>
              <a:rPr lang="en-GB" sz="1600" b="1" dirty="0"/>
              <a:t>CTAEX</a:t>
            </a:r>
            <a:r>
              <a:rPr lang="en-GB" sz="1600" dirty="0"/>
              <a:t>’s research activity is focused on two specific technological pillars: </a:t>
            </a:r>
            <a:r>
              <a:rPr lang="en-GB" sz="1600" b="1" dirty="0"/>
              <a:t>agricultural and food research</a:t>
            </a:r>
            <a:r>
              <a:rPr lang="en-GB" sz="1600" dirty="0"/>
              <a:t>. Within these areas, the research lines defined as strategic are established, structured around three cross-cutting technological axes: </a:t>
            </a:r>
          </a:p>
          <a:p>
            <a:pPr marL="0" lvl="0" indent="0" algn="ctr">
              <a:lnSpc>
                <a:spcPct val="110000"/>
              </a:lnSpc>
              <a:buClr>
                <a:srgbClr val="90C226"/>
              </a:buClr>
              <a:buNone/>
              <a:defRPr/>
            </a:pPr>
            <a:r>
              <a:rPr lang="en-GB" sz="1600" b="1" dirty="0"/>
              <a:t>Sustainability, agri-food diversification, and information and communication technologies </a:t>
            </a:r>
            <a:r>
              <a:rPr lang="en-GB" sz="1600" dirty="0"/>
              <a:t>(ICT). </a:t>
            </a:r>
          </a:p>
          <a:p>
            <a:pPr marL="0" lvl="0" indent="0">
              <a:lnSpc>
                <a:spcPct val="110000"/>
              </a:lnSpc>
              <a:buClr>
                <a:srgbClr val="90C226"/>
              </a:buClr>
              <a:buNone/>
              <a:defRPr/>
            </a:pPr>
            <a:endParaRPr lang="en-US" sz="1600" dirty="0">
              <a:solidFill>
                <a:schemeClr val="tx1"/>
              </a:solidFill>
            </a:endParaRPr>
          </a:p>
        </p:txBody>
      </p:sp>
      <p:cxnSp>
        <p:nvCxnSpPr>
          <p:cNvPr id="4" name="Conector recto 3">
            <a:extLst>
              <a:ext uri="{FF2B5EF4-FFF2-40B4-BE49-F238E27FC236}">
                <a16:creationId xmlns:a16="http://schemas.microsoft.com/office/drawing/2014/main" id="{6FD5A488-F828-4241-9063-CACC1D067877}"/>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277D4332-80D8-4346-89AC-1B874AE9FEB5}"/>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pic>
        <p:nvPicPr>
          <p:cNvPr id="6" name="Imagen 5" descr="Un dibujo de una persona&#10;&#10;El contenido generado por IA puede ser incorrecto.">
            <a:extLst>
              <a:ext uri="{FF2B5EF4-FFF2-40B4-BE49-F238E27FC236}">
                <a16:creationId xmlns:a16="http://schemas.microsoft.com/office/drawing/2014/main" id="{8815FDB9-3D4F-4772-9730-25C7487976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4718"/>
          <a:stretch>
            <a:fillRect/>
          </a:stretch>
        </p:blipFill>
        <p:spPr bwMode="auto">
          <a:xfrm>
            <a:off x="7077757" y="1571829"/>
            <a:ext cx="5114243" cy="3553305"/>
          </a:xfrm>
          <a:prstGeom prst="rect">
            <a:avLst/>
          </a:prstGeom>
          <a:noFill/>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664111D4-87EA-4502-9FE2-33E7792365C3}"/>
              </a:ext>
            </a:extLst>
          </p:cNvPr>
          <p:cNvSpPr txBox="1"/>
          <p:nvPr/>
        </p:nvSpPr>
        <p:spPr>
          <a:xfrm>
            <a:off x="8606118" y="5208494"/>
            <a:ext cx="2904564" cy="584775"/>
          </a:xfrm>
          <a:prstGeom prst="rect">
            <a:avLst/>
          </a:prstGeom>
          <a:noFill/>
        </p:spPr>
        <p:txBody>
          <a:bodyPr wrap="square" rtlCol="0">
            <a:spAutoFit/>
          </a:bodyPr>
          <a:lstStyle/>
          <a:p>
            <a:r>
              <a:rPr lang="en-GB" sz="1400" i="1" dirty="0">
                <a:solidFill>
                  <a:schemeClr val="tx1">
                    <a:lumMod val="50000"/>
                    <a:lumOff val="50000"/>
                  </a:schemeClr>
                </a:solidFill>
              </a:rPr>
              <a:t>Figure 1.- CTAEX’s research lines</a:t>
            </a:r>
            <a:endParaRPr lang="es-ES" sz="1400" i="1" dirty="0">
              <a:solidFill>
                <a:schemeClr val="tx1">
                  <a:lumMod val="50000"/>
                  <a:lumOff val="50000"/>
                </a:schemeClr>
              </a:solidFill>
            </a:endParaRPr>
          </a:p>
          <a:p>
            <a:endParaRPr lang="es-ES" dirty="0"/>
          </a:p>
        </p:txBody>
      </p:sp>
    </p:spTree>
    <p:extLst>
      <p:ext uri="{BB962C8B-B14F-4D97-AF65-F5344CB8AC3E}">
        <p14:creationId xmlns:p14="http://schemas.microsoft.com/office/powerpoint/2010/main" val="22841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597481" y="1509334"/>
            <a:ext cx="7162800"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GB" sz="1600" b="1" dirty="0"/>
              <a:t>CTAEX</a:t>
            </a:r>
            <a:r>
              <a:rPr lang="en-GB" sz="1600" dirty="0"/>
              <a:t> supports innovation and technology transfer </a:t>
            </a:r>
            <a:r>
              <a:rPr lang="en-GB" sz="1600" b="1" dirty="0"/>
              <a:t>from primary production to consumption</a:t>
            </a:r>
            <a:r>
              <a:rPr lang="en-GB" sz="1600" dirty="0"/>
              <a:t> to enhance sustainability, competitiveness and circularity.</a:t>
            </a:r>
          </a:p>
          <a:p>
            <a:pPr marL="0" lvl="0" indent="0">
              <a:lnSpc>
                <a:spcPct val="110000"/>
              </a:lnSpc>
              <a:buClr>
                <a:srgbClr val="90C226"/>
              </a:buClr>
              <a:buNone/>
              <a:defRPr/>
            </a:pPr>
            <a:endParaRPr lang="en-GB" sz="1600" dirty="0"/>
          </a:p>
          <a:p>
            <a:pPr marL="0" lvl="0" indent="0">
              <a:lnSpc>
                <a:spcPct val="110000"/>
              </a:lnSpc>
              <a:buClr>
                <a:srgbClr val="90C226"/>
              </a:buClr>
              <a:buNone/>
              <a:defRPr/>
            </a:pPr>
            <a:r>
              <a:rPr lang="en-US" sz="1600" b="1" dirty="0">
                <a:highlight>
                  <a:srgbClr val="C0C0C0"/>
                </a:highlight>
              </a:rPr>
              <a:t>CTAEX´s Agricultural Area </a:t>
            </a:r>
            <a:r>
              <a:rPr lang="en-US" sz="1600" dirty="0"/>
              <a:t>has at its disposal green houses and 23 hectares of experimental farms (</a:t>
            </a:r>
            <a:r>
              <a:rPr lang="en-US" sz="1600" u="sng" dirty="0"/>
              <a:t>4 ha “ECO” certified among them</a:t>
            </a:r>
            <a:r>
              <a:rPr lang="en-US" sz="1600" dirty="0"/>
              <a:t>) indicated for pot trials and large-scale cultivation and equipped with an irrigation general installation in total covering with a 1.000 m</a:t>
            </a:r>
            <a:r>
              <a:rPr lang="en-US" sz="1600" baseline="30000" dirty="0"/>
              <a:t>2</a:t>
            </a:r>
            <a:r>
              <a:rPr lang="en-US" sz="1600" dirty="0"/>
              <a:t> storage pool and irrigation water supply wells. Besides CTAEX is authorized by the regional government to work with GMOs.</a:t>
            </a:r>
          </a:p>
          <a:p>
            <a:pPr marL="0" lvl="0" indent="0">
              <a:lnSpc>
                <a:spcPct val="110000"/>
              </a:lnSpc>
              <a:buClr>
                <a:srgbClr val="90C226"/>
              </a:buClr>
              <a:buNone/>
              <a:defRPr/>
            </a:pPr>
            <a:r>
              <a:rPr lang="en-US" sz="1600" dirty="0"/>
              <a:t>This infrastructure enables the implementation and evaluation of environmental‑friendly practices such as reducing the </a:t>
            </a:r>
            <a:r>
              <a:rPr lang="en-US" sz="1600" u="sng" dirty="0"/>
              <a:t>use of plant‑protection products, optimizing fertilization strategies and irrigation efficiency, improving soil management, and testing crop varieties with enhanced tolerance to multiple stresses</a:t>
            </a:r>
            <a:r>
              <a:rPr lang="en-US" sz="1600" dirty="0"/>
              <a:t>. </a:t>
            </a:r>
          </a:p>
          <a:p>
            <a:pPr marL="0" lvl="0" indent="0">
              <a:lnSpc>
                <a:spcPct val="110000"/>
              </a:lnSpc>
              <a:buClr>
                <a:srgbClr val="90C226"/>
              </a:buClr>
              <a:buNone/>
              <a:defRPr/>
            </a:pPr>
            <a:endParaRPr lang="en-GB" sz="1600" dirty="0"/>
          </a:p>
          <a:p>
            <a:pPr marL="0" lvl="0" indent="0">
              <a:lnSpc>
                <a:spcPct val="110000"/>
              </a:lnSpc>
              <a:buClr>
                <a:srgbClr val="90C226"/>
              </a:buClr>
              <a:buNone/>
              <a:defRPr/>
            </a:pPr>
            <a:endParaRPr lang="en-US" sz="1600" dirty="0"/>
          </a:p>
          <a:p>
            <a:pPr marL="0" lvl="0" indent="0">
              <a:lnSpc>
                <a:spcPct val="110000"/>
              </a:lnSpc>
              <a:buClr>
                <a:srgbClr val="90C226"/>
              </a:buClr>
              <a:buNone/>
              <a:defRPr/>
            </a:pPr>
            <a:endParaRPr lang="en-US" sz="1600" dirty="0"/>
          </a:p>
        </p:txBody>
      </p:sp>
      <p:pic>
        <p:nvPicPr>
          <p:cNvPr id="5" name="Imagen 4" descr="Diagrama&#10;&#10;Descripción generada automáticamente">
            <a:extLst>
              <a:ext uri="{FF2B5EF4-FFF2-40B4-BE49-F238E27FC236}">
                <a16:creationId xmlns:a16="http://schemas.microsoft.com/office/drawing/2014/main" id="{8505061C-1071-4D4B-98DC-1ACC77842E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138" y="837049"/>
            <a:ext cx="4425321" cy="2992061"/>
          </a:xfrm>
          <a:prstGeom prst="rect">
            <a:avLst/>
          </a:prstGeom>
          <a:noFill/>
          <a:ln>
            <a:noFill/>
          </a:ln>
        </p:spPr>
      </p:pic>
      <p:sp>
        <p:nvSpPr>
          <p:cNvPr id="6" name="CuadroTexto 5">
            <a:extLst>
              <a:ext uri="{FF2B5EF4-FFF2-40B4-BE49-F238E27FC236}">
                <a16:creationId xmlns:a16="http://schemas.microsoft.com/office/drawing/2014/main" id="{D0D33FDE-F45A-4498-B35B-23FA8A1C86CE}"/>
              </a:ext>
            </a:extLst>
          </p:cNvPr>
          <p:cNvSpPr txBox="1"/>
          <p:nvPr/>
        </p:nvSpPr>
        <p:spPr>
          <a:xfrm>
            <a:off x="8520660" y="3771097"/>
            <a:ext cx="2904564" cy="307777"/>
          </a:xfrm>
          <a:prstGeom prst="rect">
            <a:avLst/>
          </a:prstGeom>
          <a:noFill/>
        </p:spPr>
        <p:txBody>
          <a:bodyPr wrap="square" rtlCol="0">
            <a:spAutoFit/>
          </a:bodyPr>
          <a:lstStyle/>
          <a:p>
            <a:r>
              <a:rPr lang="en-GB" sz="1400" i="1" dirty="0">
                <a:solidFill>
                  <a:schemeClr val="tx1">
                    <a:lumMod val="50000"/>
                    <a:lumOff val="50000"/>
                  </a:schemeClr>
                </a:solidFill>
              </a:rPr>
              <a:t>Figure 2.- CTAEX’s areas</a:t>
            </a:r>
            <a:endParaRPr lang="es-ES" dirty="0"/>
          </a:p>
        </p:txBody>
      </p:sp>
      <p:pic>
        <p:nvPicPr>
          <p:cNvPr id="2" name="Imagen 1">
            <a:extLst>
              <a:ext uri="{FF2B5EF4-FFF2-40B4-BE49-F238E27FC236}">
                <a16:creationId xmlns:a16="http://schemas.microsoft.com/office/drawing/2014/main" id="{7BAF4A60-3800-6263-EDBE-A18E3D1B0EBE}"/>
              </a:ext>
            </a:extLst>
          </p:cNvPr>
          <p:cNvPicPr>
            <a:picLocks noChangeAspect="1"/>
          </p:cNvPicPr>
          <p:nvPr/>
        </p:nvPicPr>
        <p:blipFill>
          <a:blip r:embed="rId3"/>
          <a:stretch>
            <a:fillRect/>
          </a:stretch>
        </p:blipFill>
        <p:spPr>
          <a:xfrm>
            <a:off x="7764634" y="4065909"/>
            <a:ext cx="3880071" cy="1617168"/>
          </a:xfrm>
          <a:prstGeom prst="rect">
            <a:avLst/>
          </a:prstGeom>
        </p:spPr>
      </p:pic>
      <p:sp>
        <p:nvSpPr>
          <p:cNvPr id="3" name="CuadroTexto 2">
            <a:extLst>
              <a:ext uri="{FF2B5EF4-FFF2-40B4-BE49-F238E27FC236}">
                <a16:creationId xmlns:a16="http://schemas.microsoft.com/office/drawing/2014/main" id="{F5651DDE-55BB-6AAE-AA3B-23062213BA9B}"/>
              </a:ext>
            </a:extLst>
          </p:cNvPr>
          <p:cNvSpPr txBox="1"/>
          <p:nvPr/>
        </p:nvSpPr>
        <p:spPr>
          <a:xfrm>
            <a:off x="8310516" y="5713174"/>
            <a:ext cx="2904564" cy="307777"/>
          </a:xfrm>
          <a:prstGeom prst="rect">
            <a:avLst/>
          </a:prstGeom>
          <a:noFill/>
        </p:spPr>
        <p:txBody>
          <a:bodyPr wrap="square" rtlCol="0">
            <a:spAutoFit/>
          </a:bodyPr>
          <a:lstStyle/>
          <a:p>
            <a:r>
              <a:rPr lang="en-GB" sz="1400" i="1" dirty="0">
                <a:solidFill>
                  <a:schemeClr val="tx1">
                    <a:lumMod val="50000"/>
                    <a:lumOff val="50000"/>
                  </a:schemeClr>
                </a:solidFill>
              </a:rPr>
              <a:t>Figure 3.- CTAEX’s experimental farms</a:t>
            </a:r>
            <a:endParaRPr lang="es-ES" dirty="0"/>
          </a:p>
        </p:txBody>
      </p:sp>
    </p:spTree>
    <p:extLst>
      <p:ext uri="{BB962C8B-B14F-4D97-AF65-F5344CB8AC3E}">
        <p14:creationId xmlns:p14="http://schemas.microsoft.com/office/powerpoint/2010/main" val="227682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8" y="1325349"/>
            <a:ext cx="7162800" cy="47160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Clr>
                <a:srgbClr val="90C226"/>
              </a:buClr>
              <a:buNone/>
              <a:defRPr/>
            </a:pPr>
            <a:r>
              <a:rPr lang="en-US" sz="1600" dirty="0"/>
              <a:t>CTAEX has the authorization as a Producer of Seeds and Greenhouse Plants, with registry entry number ES/10/06/2574 as a Multiplier Producer for forest and ornamental species groups, horticultural plants, horticultural seeds, and as a Breeder-Selector Producer for textiles species groups (Cannabis sativa L.), as well as for the use of PEU Plant Passport.</a:t>
            </a:r>
            <a:endParaRPr lang="en-GB" sz="1600" dirty="0"/>
          </a:p>
          <a:p>
            <a:pPr marL="0" lvl="0" indent="0">
              <a:lnSpc>
                <a:spcPct val="110000"/>
              </a:lnSpc>
              <a:buClr>
                <a:srgbClr val="90C226"/>
              </a:buClr>
              <a:buNone/>
              <a:defRPr/>
            </a:pPr>
            <a:r>
              <a:rPr lang="en-US" sz="1600" dirty="0"/>
              <a:t>In addition</a:t>
            </a:r>
            <a:r>
              <a:rPr lang="en-US" sz="1600" u="sng" dirty="0"/>
              <a:t>, </a:t>
            </a:r>
            <a:r>
              <a:rPr lang="en-US" sz="1600" b="1" u="sng" dirty="0"/>
              <a:t>CTAEX</a:t>
            </a:r>
            <a:r>
              <a:rPr lang="en-US" sz="1600" u="sng" dirty="0"/>
              <a:t> actively participates as an advisor in numerous trials conducted on external plots </a:t>
            </a:r>
            <a:r>
              <a:rPr lang="en-US" sz="1600" dirty="0"/>
              <a:t>belonging to other cooperatives, and agricultural companies throughout the country to support farmers to transition to the </a:t>
            </a:r>
            <a:r>
              <a:rPr lang="en-US" sz="1600" u="sng" dirty="0"/>
              <a:t>incorporation of new crops or more sustainable agricultural practices in the European production systems </a:t>
            </a:r>
            <a:r>
              <a:rPr lang="en-US" sz="1600" dirty="0"/>
              <a:t>by widely sharing practical knowledge and potentially deployed at large scale. Hereby enabling strong engagement and collaboration with other stakeholders across the agricultural value chain.</a:t>
            </a:r>
          </a:p>
          <a:p>
            <a:pPr marL="0" lvl="0" indent="0">
              <a:lnSpc>
                <a:spcPct val="110000"/>
              </a:lnSpc>
              <a:buClr>
                <a:srgbClr val="90C226"/>
              </a:buClr>
              <a:buNone/>
              <a:defRPr/>
            </a:pPr>
            <a:endParaRPr lang="en-US" sz="1600" dirty="0"/>
          </a:p>
          <a:p>
            <a:pPr marL="0" lvl="0" indent="0">
              <a:lnSpc>
                <a:spcPct val="110000"/>
              </a:lnSpc>
              <a:buClr>
                <a:srgbClr val="90C226"/>
              </a:buClr>
              <a:buNone/>
              <a:defRPr/>
            </a:pPr>
            <a:r>
              <a:rPr lang="en-US" sz="1600" b="1" dirty="0">
                <a:highlight>
                  <a:srgbClr val="C0C0C0"/>
                </a:highlight>
              </a:rPr>
              <a:t>CTAEX´s Food Technology Area </a:t>
            </a:r>
            <a:r>
              <a:rPr lang="en-US" sz="1600" dirty="0"/>
              <a:t>is equipped with both: facilities and machinery that make it possible to cover a great variety of industrial food products elaboration processes at laboratory and pilot scale (pilot plant and experimental kitchen).</a:t>
            </a:r>
          </a:p>
        </p:txBody>
      </p:sp>
      <p:pic>
        <p:nvPicPr>
          <p:cNvPr id="9" name="Picture 2">
            <a:extLst>
              <a:ext uri="{FF2B5EF4-FFF2-40B4-BE49-F238E27FC236}">
                <a16:creationId xmlns:a16="http://schemas.microsoft.com/office/drawing/2014/main" id="{EABB97FD-9978-9542-8A1F-13CD8D278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067" y="2412816"/>
            <a:ext cx="3320404" cy="256335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205A8881-0A46-A07E-98E6-14FD300B53A0}"/>
              </a:ext>
            </a:extLst>
          </p:cNvPr>
          <p:cNvSpPr txBox="1"/>
          <p:nvPr/>
        </p:nvSpPr>
        <p:spPr>
          <a:xfrm>
            <a:off x="8258644" y="4934193"/>
            <a:ext cx="3395250" cy="523220"/>
          </a:xfrm>
          <a:prstGeom prst="rect">
            <a:avLst/>
          </a:prstGeom>
          <a:noFill/>
        </p:spPr>
        <p:txBody>
          <a:bodyPr wrap="square" rtlCol="0">
            <a:spAutoFit/>
          </a:bodyPr>
          <a:lstStyle/>
          <a:p>
            <a:pPr algn="ctr"/>
            <a:r>
              <a:rPr lang="en-GB" sz="1400" i="1" dirty="0">
                <a:solidFill>
                  <a:schemeClr val="tx1">
                    <a:lumMod val="50000"/>
                    <a:lumOff val="50000"/>
                  </a:schemeClr>
                </a:solidFill>
              </a:rPr>
              <a:t>Figure 4.- CTAEX’s </a:t>
            </a:r>
            <a:r>
              <a:rPr lang="en-US" sz="1400" i="1" dirty="0">
                <a:solidFill>
                  <a:schemeClr val="tx1">
                    <a:lumMod val="50000"/>
                    <a:lumOff val="50000"/>
                  </a:schemeClr>
                </a:solidFill>
              </a:rPr>
              <a:t>pilot plant and experimental kitchen</a:t>
            </a:r>
            <a:endParaRPr lang="es-ES" dirty="0"/>
          </a:p>
        </p:txBody>
      </p:sp>
      <p:pic>
        <p:nvPicPr>
          <p:cNvPr id="12" name="Picture 4">
            <a:extLst>
              <a:ext uri="{FF2B5EF4-FFF2-40B4-BE49-F238E27FC236}">
                <a16:creationId xmlns:a16="http://schemas.microsoft.com/office/drawing/2014/main" id="{F6A8D4FF-AD5B-14F2-937E-14974A970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439" y="1836573"/>
            <a:ext cx="3285659" cy="57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09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7" y="1325349"/>
            <a:ext cx="7431741"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600" b="1" dirty="0">
                <a:highlight>
                  <a:srgbClr val="C0C0C0"/>
                </a:highlight>
              </a:rPr>
              <a:t>CTAEX´s Process Area </a:t>
            </a:r>
            <a:r>
              <a:rPr lang="en-US" sz="1600" dirty="0"/>
              <a:t>is integrated by the sustainability department, the analytical department and the transversal projects department. </a:t>
            </a:r>
          </a:p>
          <a:p>
            <a:pPr marL="0" lvl="0" indent="0">
              <a:lnSpc>
                <a:spcPct val="110000"/>
              </a:lnSpc>
              <a:buClr>
                <a:srgbClr val="90C226"/>
              </a:buClr>
              <a:buNone/>
              <a:defRPr/>
            </a:pPr>
            <a:r>
              <a:rPr lang="en-US" sz="1600" dirty="0"/>
              <a:t>The </a:t>
            </a:r>
            <a:r>
              <a:rPr lang="en-US" sz="1600" u="sng" dirty="0"/>
              <a:t>Sustainability department </a:t>
            </a:r>
            <a:r>
              <a:rPr lang="en-US" sz="1600" dirty="0"/>
              <a:t>carries out the technical advice on agri-food processes, </a:t>
            </a:r>
            <a:r>
              <a:rPr lang="en-US" sz="1600" dirty="0" err="1"/>
              <a:t>optimisation</a:t>
            </a:r>
            <a:r>
              <a:rPr lang="en-US" sz="1600" dirty="0"/>
              <a:t> of phases, by-products </a:t>
            </a:r>
            <a:r>
              <a:rPr lang="en-US" sz="1600" dirty="0" err="1"/>
              <a:t>valorisation</a:t>
            </a:r>
            <a:r>
              <a:rPr lang="en-US" sz="1600" dirty="0"/>
              <a:t> (extraction and recovery of active principles and interest compounds, use in animal feed or agriculture and energy production) and </a:t>
            </a:r>
            <a:r>
              <a:rPr lang="en-US" sz="1600" dirty="0" err="1"/>
              <a:t>decarbonisation</a:t>
            </a:r>
            <a:r>
              <a:rPr lang="en-US" sz="1600" dirty="0"/>
              <a:t> and promotion of bioenergy.</a:t>
            </a:r>
          </a:p>
          <a:p>
            <a:pPr marL="0" lvl="0" indent="0">
              <a:lnSpc>
                <a:spcPct val="110000"/>
              </a:lnSpc>
              <a:buClr>
                <a:srgbClr val="90C226"/>
              </a:buClr>
              <a:buNone/>
              <a:defRPr/>
            </a:pPr>
            <a:r>
              <a:rPr lang="en-US" sz="1600" dirty="0"/>
              <a:t>The </a:t>
            </a:r>
            <a:r>
              <a:rPr lang="en-US" sz="1600" u="sng" dirty="0"/>
              <a:t>Analytical department </a:t>
            </a:r>
            <a:r>
              <a:rPr lang="en-US" sz="1600" dirty="0"/>
              <a:t>carries out analysis for the agri-food sector of the area. Apart from the external companies´ agri-food matrices analysis, this Dept. addresses R&amp;D lines related to the extraction, isolation and stabilization of chemical interesting compounds found in agricultural and food residues and by-products. This department is highly specialized in agri-food kind of matrixes. The Laboratory is accredited by ENAC in the UNE-EN ISO/IEC 17025:2017 standard with accreditation number 1467/LE2629 for medicinal cannabis and industrial hemp testing.</a:t>
            </a:r>
          </a:p>
        </p:txBody>
      </p:sp>
      <p:pic>
        <p:nvPicPr>
          <p:cNvPr id="2" name="Imagen 1">
            <a:extLst>
              <a:ext uri="{FF2B5EF4-FFF2-40B4-BE49-F238E27FC236}">
                <a16:creationId xmlns:a16="http://schemas.microsoft.com/office/drawing/2014/main" id="{5FE4C53E-CBE6-982B-8D15-0EC9003FBA37}"/>
              </a:ext>
            </a:extLst>
          </p:cNvPr>
          <p:cNvPicPr>
            <a:picLocks noChangeAspect="1"/>
          </p:cNvPicPr>
          <p:nvPr/>
        </p:nvPicPr>
        <p:blipFill>
          <a:blip r:embed="rId2"/>
          <a:stretch>
            <a:fillRect/>
          </a:stretch>
        </p:blipFill>
        <p:spPr>
          <a:xfrm>
            <a:off x="9061465" y="1109591"/>
            <a:ext cx="1908411" cy="2319409"/>
          </a:xfrm>
          <a:prstGeom prst="rect">
            <a:avLst/>
          </a:prstGeom>
          <a:ln>
            <a:noFill/>
          </a:ln>
          <a:effectLst>
            <a:softEdge rad="112500"/>
          </a:effectLst>
        </p:spPr>
      </p:pic>
      <p:sp>
        <p:nvSpPr>
          <p:cNvPr id="3" name="CuadroTexto 2">
            <a:extLst>
              <a:ext uri="{FF2B5EF4-FFF2-40B4-BE49-F238E27FC236}">
                <a16:creationId xmlns:a16="http://schemas.microsoft.com/office/drawing/2014/main" id="{AFC9806C-EFBB-0B0A-9456-26E680E8568D}"/>
              </a:ext>
            </a:extLst>
          </p:cNvPr>
          <p:cNvSpPr txBox="1"/>
          <p:nvPr/>
        </p:nvSpPr>
        <p:spPr>
          <a:xfrm>
            <a:off x="8720131" y="3404995"/>
            <a:ext cx="2904564" cy="307777"/>
          </a:xfrm>
          <a:prstGeom prst="rect">
            <a:avLst/>
          </a:prstGeom>
          <a:noFill/>
        </p:spPr>
        <p:txBody>
          <a:bodyPr wrap="square" rtlCol="0">
            <a:spAutoFit/>
          </a:bodyPr>
          <a:lstStyle/>
          <a:p>
            <a:r>
              <a:rPr lang="en-GB" sz="1400" i="1" dirty="0">
                <a:solidFill>
                  <a:schemeClr val="tx1">
                    <a:lumMod val="50000"/>
                    <a:lumOff val="50000"/>
                  </a:schemeClr>
                </a:solidFill>
              </a:rPr>
              <a:t>Figure 5.- S-L extraction pilot plant</a:t>
            </a:r>
            <a:endParaRPr lang="es-ES" dirty="0"/>
          </a:p>
        </p:txBody>
      </p:sp>
      <p:pic>
        <p:nvPicPr>
          <p:cNvPr id="5" name="Imagen 4">
            <a:extLst>
              <a:ext uri="{FF2B5EF4-FFF2-40B4-BE49-F238E27FC236}">
                <a16:creationId xmlns:a16="http://schemas.microsoft.com/office/drawing/2014/main" id="{FAD9F734-2B59-0C5E-0D03-B34A4854789D}"/>
              </a:ext>
            </a:extLst>
          </p:cNvPr>
          <p:cNvPicPr>
            <a:picLocks noChangeAspect="1"/>
          </p:cNvPicPr>
          <p:nvPr/>
        </p:nvPicPr>
        <p:blipFill>
          <a:blip r:embed="rId3"/>
          <a:stretch>
            <a:fillRect/>
          </a:stretch>
        </p:blipFill>
        <p:spPr>
          <a:xfrm>
            <a:off x="8908458" y="3799250"/>
            <a:ext cx="2408129" cy="1883827"/>
          </a:xfrm>
          <a:prstGeom prst="rect">
            <a:avLst/>
          </a:prstGeom>
          <a:ln>
            <a:noFill/>
          </a:ln>
          <a:effectLst>
            <a:softEdge rad="112500"/>
          </a:effectLst>
        </p:spPr>
      </p:pic>
      <p:sp>
        <p:nvSpPr>
          <p:cNvPr id="6" name="CuadroTexto 5">
            <a:extLst>
              <a:ext uri="{FF2B5EF4-FFF2-40B4-BE49-F238E27FC236}">
                <a16:creationId xmlns:a16="http://schemas.microsoft.com/office/drawing/2014/main" id="{F80CBED0-542D-488C-1EF6-68D8C2A20D57}"/>
              </a:ext>
            </a:extLst>
          </p:cNvPr>
          <p:cNvSpPr txBox="1"/>
          <p:nvPr/>
        </p:nvSpPr>
        <p:spPr>
          <a:xfrm>
            <a:off x="8612403" y="5733642"/>
            <a:ext cx="3120019" cy="307777"/>
          </a:xfrm>
          <a:prstGeom prst="rect">
            <a:avLst/>
          </a:prstGeom>
          <a:noFill/>
        </p:spPr>
        <p:txBody>
          <a:bodyPr wrap="square" rtlCol="0">
            <a:spAutoFit/>
          </a:bodyPr>
          <a:lstStyle/>
          <a:p>
            <a:r>
              <a:rPr lang="en-GB" sz="1400" i="1" dirty="0">
                <a:solidFill>
                  <a:schemeClr val="tx1">
                    <a:lumMod val="50000"/>
                    <a:lumOff val="50000"/>
                  </a:schemeClr>
                </a:solidFill>
              </a:rPr>
              <a:t>Figure 6.- Biomethanization pilot plant</a:t>
            </a:r>
            <a:endParaRPr lang="es-ES" dirty="0"/>
          </a:p>
        </p:txBody>
      </p:sp>
    </p:spTree>
    <p:extLst>
      <p:ext uri="{BB962C8B-B14F-4D97-AF65-F5344CB8AC3E}">
        <p14:creationId xmlns:p14="http://schemas.microsoft.com/office/powerpoint/2010/main" val="102749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681317" y="1325349"/>
            <a:ext cx="7431741"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Clr>
                <a:srgbClr val="90C226"/>
              </a:buClr>
              <a:buNone/>
              <a:defRPr/>
            </a:pPr>
            <a:r>
              <a:rPr lang="en-GB" sz="1600" dirty="0"/>
              <a:t>The </a:t>
            </a:r>
            <a:r>
              <a:rPr lang="en-GB" sz="1600" u="sng" dirty="0"/>
              <a:t>Biotechnology department </a:t>
            </a:r>
            <a:r>
              <a:rPr lang="en-GB" sz="1600" dirty="0"/>
              <a:t>is equipped with specialist laboratory facilities and applied expertise for the development, optimisation and validation of microbiological and biotechnological solutions aimed at supporting the transition towards more sustainable, resilient and biodiversity-friendly agri-food systems. </a:t>
            </a:r>
          </a:p>
          <a:p>
            <a:pPr marL="0" indent="0">
              <a:lnSpc>
                <a:spcPct val="110000"/>
              </a:lnSpc>
              <a:buClr>
                <a:srgbClr val="90C226"/>
              </a:buClr>
              <a:buNone/>
              <a:defRPr/>
            </a:pPr>
            <a:r>
              <a:rPr lang="en-GB" sz="1600" dirty="0"/>
              <a:t>The Biotechnology area focuses on the design, characterisation and optimisation of functional microbial consortia and microbe-plant interaction strategies, contributing to the expansion of non-chemical and preventive approaches within integrated management frameworks. The department has proven experience in working with microorganisms relevant to agriculture, including the evaluation of their functional traits related to nutrient mobilisation, stress mitigation and plant performance under real agronomic conditions.</a:t>
            </a:r>
          </a:p>
          <a:p>
            <a:pPr marL="0" indent="0">
              <a:lnSpc>
                <a:spcPct val="110000"/>
              </a:lnSpc>
              <a:buClr>
                <a:srgbClr val="90C226"/>
              </a:buClr>
              <a:buNone/>
              <a:defRPr/>
            </a:pPr>
            <a:r>
              <a:rPr lang="en-US" sz="1600" dirty="0"/>
              <a:t>In addition, the Biotechnology area provides expertise in the assessment of soil-plant-microbiome interactions, supporting data-driven monitoring and the evaluation of biological solutions under different environmental and management scenarios. </a:t>
            </a:r>
          </a:p>
        </p:txBody>
      </p:sp>
      <p:pic>
        <p:nvPicPr>
          <p:cNvPr id="9" name="Imagen 8" descr="Un hombre en frente de laptop&#10;&#10;El contenido generado por IA puede ser incorrecto.">
            <a:extLst>
              <a:ext uri="{FF2B5EF4-FFF2-40B4-BE49-F238E27FC236}">
                <a16:creationId xmlns:a16="http://schemas.microsoft.com/office/drawing/2014/main" id="{FDB8E98C-8C83-15EB-0AFA-E5FB54A8F0C2}"/>
              </a:ext>
            </a:extLst>
          </p:cNvPr>
          <p:cNvPicPr>
            <a:picLocks noChangeAspect="1"/>
          </p:cNvPicPr>
          <p:nvPr/>
        </p:nvPicPr>
        <p:blipFill>
          <a:blip r:embed="rId2"/>
          <a:stretch>
            <a:fillRect/>
          </a:stretch>
        </p:blipFill>
        <p:spPr>
          <a:xfrm>
            <a:off x="8884216" y="3299978"/>
            <a:ext cx="2700115" cy="1935659"/>
          </a:xfrm>
          <a:prstGeom prst="rect">
            <a:avLst/>
          </a:prstGeom>
          <a:ln>
            <a:noFill/>
          </a:ln>
          <a:effectLst>
            <a:softEdge rad="112500"/>
          </a:effectLst>
        </p:spPr>
      </p:pic>
      <p:sp>
        <p:nvSpPr>
          <p:cNvPr id="10" name="CuadroTexto 9">
            <a:extLst>
              <a:ext uri="{FF2B5EF4-FFF2-40B4-BE49-F238E27FC236}">
                <a16:creationId xmlns:a16="http://schemas.microsoft.com/office/drawing/2014/main" id="{8F1A2BF6-7186-D5B4-ECB7-132637826509}"/>
              </a:ext>
            </a:extLst>
          </p:cNvPr>
          <p:cNvSpPr txBox="1"/>
          <p:nvPr/>
        </p:nvSpPr>
        <p:spPr>
          <a:xfrm>
            <a:off x="8595311" y="5438903"/>
            <a:ext cx="3277927" cy="523220"/>
          </a:xfrm>
          <a:prstGeom prst="rect">
            <a:avLst/>
          </a:prstGeom>
          <a:noFill/>
        </p:spPr>
        <p:txBody>
          <a:bodyPr wrap="square" rtlCol="0">
            <a:spAutoFit/>
          </a:bodyPr>
          <a:lstStyle/>
          <a:p>
            <a:pPr algn="ctr"/>
            <a:r>
              <a:rPr lang="en-GB" sz="1400" i="1" dirty="0">
                <a:solidFill>
                  <a:schemeClr val="tx1">
                    <a:lumMod val="50000"/>
                    <a:lumOff val="50000"/>
                  </a:schemeClr>
                </a:solidFill>
              </a:rPr>
              <a:t>Figure 7.- CTAEX’s Biotechnology department  </a:t>
            </a:r>
            <a:endParaRPr lang="es-ES" dirty="0"/>
          </a:p>
        </p:txBody>
      </p:sp>
      <p:pic>
        <p:nvPicPr>
          <p:cNvPr id="1036" name="Picture 12">
            <a:extLst>
              <a:ext uri="{FF2B5EF4-FFF2-40B4-BE49-F238E27FC236}">
                <a16:creationId xmlns:a16="http://schemas.microsoft.com/office/drawing/2014/main" id="{90C02AC4-B090-E0A9-97EF-CB918FC5F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508" y="1373556"/>
            <a:ext cx="2525175" cy="1926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4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A61AE3A8-FDC8-40BA-A91B-99FC455E2998}"/>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7" name="Título 1">
            <a:extLst>
              <a:ext uri="{FF2B5EF4-FFF2-40B4-BE49-F238E27FC236}">
                <a16:creationId xmlns:a16="http://schemas.microsoft.com/office/drawing/2014/main" id="{2A7BB8FC-C66B-44F4-AFB8-384D2CE802FF}"/>
              </a:ext>
            </a:extLst>
          </p:cNvPr>
          <p:cNvSpPr txBox="1">
            <a:spLocks/>
          </p:cNvSpPr>
          <p:nvPr/>
        </p:nvSpPr>
        <p:spPr>
          <a:xfrm>
            <a:off x="1" y="162313"/>
            <a:ext cx="11975458"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s-ES" sz="3600" dirty="0"/>
              <a:t>CTAEX</a:t>
            </a:r>
            <a:r>
              <a:rPr lang="es-ES" sz="3400" b="1" dirty="0">
                <a:solidFill>
                  <a:schemeClr val="tx1">
                    <a:lumMod val="65000"/>
                    <a:lumOff val="35000"/>
                  </a:schemeClr>
                </a:solidFill>
              </a:rPr>
              <a:t> </a:t>
            </a:r>
            <a:r>
              <a:rPr lang="es-ES" sz="3400" dirty="0">
                <a:solidFill>
                  <a:schemeClr val="tx1">
                    <a:lumMod val="65000"/>
                    <a:lumOff val="35000"/>
                  </a:schemeClr>
                </a:solidFill>
              </a:rPr>
              <a:t>(</a:t>
            </a:r>
            <a:r>
              <a:rPr lang="es-ES" sz="3400" dirty="0" err="1">
                <a:solidFill>
                  <a:schemeClr val="tx1">
                    <a:lumMod val="65000"/>
                    <a:lumOff val="35000"/>
                  </a:schemeClr>
                </a:solidFill>
              </a:rPr>
              <a:t>Spain</a:t>
            </a:r>
            <a:r>
              <a:rPr lang="es-ES" sz="3400" dirty="0">
                <a:solidFill>
                  <a:schemeClr val="tx1">
                    <a:lumMod val="65000"/>
                    <a:lumOff val="35000"/>
                  </a:schemeClr>
                </a:solidFill>
              </a:rPr>
              <a:t>)</a:t>
            </a:r>
          </a:p>
        </p:txBody>
      </p:sp>
      <p:sp>
        <p:nvSpPr>
          <p:cNvPr id="11" name="Zástupný objekt pre obsah 2">
            <a:extLst>
              <a:ext uri="{FF2B5EF4-FFF2-40B4-BE49-F238E27FC236}">
                <a16:creationId xmlns:a16="http://schemas.microsoft.com/office/drawing/2014/main" id="{0F6435C2-4DE3-43B6-8FD3-5CD782DEF4AA}"/>
              </a:ext>
            </a:extLst>
          </p:cNvPr>
          <p:cNvSpPr txBox="1">
            <a:spLocks/>
          </p:cNvSpPr>
          <p:nvPr/>
        </p:nvSpPr>
        <p:spPr>
          <a:xfrm>
            <a:off x="580664" y="1683691"/>
            <a:ext cx="7162800" cy="43577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lnSpc>
                <a:spcPct val="110000"/>
              </a:lnSpc>
              <a:buClr>
                <a:srgbClr val="90C226"/>
              </a:buClr>
              <a:buNone/>
              <a:defRPr/>
            </a:pPr>
            <a:r>
              <a:rPr lang="en-US" sz="1600" b="1" dirty="0"/>
              <a:t>CTAEX</a:t>
            </a:r>
            <a:r>
              <a:rPr lang="en-US" sz="1600" dirty="0"/>
              <a:t> provides project results´ </a:t>
            </a:r>
            <a:r>
              <a:rPr lang="en-US" sz="1600" u="sng" dirty="0"/>
              <a:t>diffusion and dissemination </a:t>
            </a:r>
            <a:r>
              <a:rPr lang="en-US" sz="1600" dirty="0"/>
              <a:t>through its certified </a:t>
            </a:r>
            <a:r>
              <a:rPr lang="en-US" sz="1600" u="sng" dirty="0"/>
              <a:t>Knowledge Transfer Office </a:t>
            </a:r>
            <a:r>
              <a:rPr lang="en-US" sz="1600" dirty="0"/>
              <a:t>(KTO). </a:t>
            </a:r>
          </a:p>
          <a:p>
            <a:pPr marL="0" lvl="0" indent="0">
              <a:lnSpc>
                <a:spcPct val="110000"/>
              </a:lnSpc>
              <a:buClr>
                <a:srgbClr val="90C226"/>
              </a:buClr>
              <a:buNone/>
              <a:defRPr/>
            </a:pPr>
            <a:endParaRPr lang="en-US" sz="1600" dirty="0"/>
          </a:p>
          <a:p>
            <a:pPr marL="0" lvl="0" indent="0">
              <a:lnSpc>
                <a:spcPct val="110000"/>
              </a:lnSpc>
              <a:buClr>
                <a:srgbClr val="90C226"/>
              </a:buClr>
              <a:buNone/>
              <a:defRPr/>
            </a:pPr>
            <a:r>
              <a:rPr lang="en-US" sz="1600" b="1" dirty="0"/>
              <a:t>CTAEX</a:t>
            </a:r>
            <a:r>
              <a:rPr lang="en-US" sz="1600" dirty="0"/>
              <a:t> has also launched several Technological Observatories (</a:t>
            </a:r>
            <a:r>
              <a:rPr lang="en-US" sz="1600" dirty="0">
                <a:hlinkClick r:id="rId2"/>
              </a:rPr>
              <a:t>https://ctaex.com/observactaex</a:t>
            </a:r>
            <a:r>
              <a:rPr lang="en-US" sz="1600" dirty="0"/>
              <a:t>), as platforms to transfer the latest technologies and research results in the field of R&amp;D&amp;I applicable to the agri-food sector. </a:t>
            </a:r>
          </a:p>
          <a:p>
            <a:pPr marL="0" lvl="0" indent="0">
              <a:lnSpc>
                <a:spcPct val="110000"/>
              </a:lnSpc>
              <a:buClr>
                <a:srgbClr val="90C226"/>
              </a:buClr>
              <a:buNone/>
              <a:defRPr/>
            </a:pPr>
            <a:endParaRPr lang="en-US" sz="1600" dirty="0"/>
          </a:p>
          <a:p>
            <a:pPr marL="0" lvl="0" indent="0">
              <a:lnSpc>
                <a:spcPct val="110000"/>
              </a:lnSpc>
              <a:buClr>
                <a:srgbClr val="90C226"/>
              </a:buClr>
              <a:buNone/>
              <a:defRPr/>
            </a:pPr>
            <a:r>
              <a:rPr lang="en-US" sz="1600" dirty="0"/>
              <a:t>The use of </a:t>
            </a:r>
            <a:r>
              <a:rPr lang="en-US" sz="1600" b="1" dirty="0"/>
              <a:t>ICTs and </a:t>
            </a:r>
            <a:r>
              <a:rPr lang="en-US" sz="1600" b="1" dirty="0" err="1"/>
              <a:t>digitalisation</a:t>
            </a:r>
            <a:r>
              <a:rPr lang="en-US" sz="1600" b="1" dirty="0"/>
              <a:t> </a:t>
            </a:r>
            <a:r>
              <a:rPr lang="en-US" sz="1600" dirty="0"/>
              <a:t>processes are the real drivers of development in agriculture and the food industry. The demonstration of </a:t>
            </a:r>
            <a:r>
              <a:rPr lang="en-US" sz="1600" b="1" dirty="0"/>
              <a:t>4.0 processes </a:t>
            </a:r>
            <a:r>
              <a:rPr lang="en-US" sz="1600" dirty="0"/>
              <a:t>is one of the pillars of the </a:t>
            </a:r>
            <a:r>
              <a:rPr lang="en-US" sz="1600" dirty="0" err="1"/>
              <a:t>centre</a:t>
            </a:r>
            <a:r>
              <a:rPr lang="en-US" sz="1600" dirty="0"/>
              <a:t>, through the implementation of "</a:t>
            </a:r>
            <a:r>
              <a:rPr lang="en-US" sz="1600" b="1" dirty="0"/>
              <a:t>farm-food-labs</a:t>
            </a:r>
            <a:r>
              <a:rPr lang="en-US" sz="1600" dirty="0"/>
              <a:t>".</a:t>
            </a:r>
          </a:p>
        </p:txBody>
      </p:sp>
      <p:sp>
        <p:nvSpPr>
          <p:cNvPr id="3" name="CuadroTexto 2">
            <a:extLst>
              <a:ext uri="{FF2B5EF4-FFF2-40B4-BE49-F238E27FC236}">
                <a16:creationId xmlns:a16="http://schemas.microsoft.com/office/drawing/2014/main" id="{90547A27-1D6B-0820-E0D2-40B400C56B9E}"/>
              </a:ext>
            </a:extLst>
          </p:cNvPr>
          <p:cNvSpPr txBox="1"/>
          <p:nvPr/>
        </p:nvSpPr>
        <p:spPr>
          <a:xfrm>
            <a:off x="8305205" y="4127033"/>
            <a:ext cx="3120019" cy="523220"/>
          </a:xfrm>
          <a:prstGeom prst="rect">
            <a:avLst/>
          </a:prstGeom>
          <a:noFill/>
        </p:spPr>
        <p:txBody>
          <a:bodyPr wrap="square" rtlCol="0">
            <a:spAutoFit/>
          </a:bodyPr>
          <a:lstStyle/>
          <a:p>
            <a:pPr algn="ctr"/>
            <a:r>
              <a:rPr lang="en-GB" sz="1400" i="1" dirty="0">
                <a:solidFill>
                  <a:schemeClr val="tx1">
                    <a:lumMod val="50000"/>
                    <a:lumOff val="50000"/>
                  </a:schemeClr>
                </a:solidFill>
              </a:rPr>
              <a:t>Figure 8.- </a:t>
            </a:r>
            <a:r>
              <a:rPr lang="en-US" sz="1400" i="1" dirty="0">
                <a:solidFill>
                  <a:schemeClr val="tx1">
                    <a:lumMod val="50000"/>
                    <a:lumOff val="50000"/>
                  </a:schemeClr>
                </a:solidFill>
              </a:rPr>
              <a:t>Knowledge Transfer Office (KTO) services</a:t>
            </a:r>
            <a:endParaRPr lang="es-ES" sz="1400" i="1" dirty="0">
              <a:solidFill>
                <a:schemeClr val="tx1">
                  <a:lumMod val="50000"/>
                  <a:lumOff val="50000"/>
                </a:schemeClr>
              </a:solidFill>
            </a:endParaRPr>
          </a:p>
        </p:txBody>
      </p:sp>
      <p:pic>
        <p:nvPicPr>
          <p:cNvPr id="2" name="Imagen 1">
            <a:extLst>
              <a:ext uri="{FF2B5EF4-FFF2-40B4-BE49-F238E27FC236}">
                <a16:creationId xmlns:a16="http://schemas.microsoft.com/office/drawing/2014/main" id="{1A35CAA6-7F63-FE08-2107-1C7569F14F66}"/>
              </a:ext>
            </a:extLst>
          </p:cNvPr>
          <p:cNvPicPr>
            <a:picLocks noChangeAspect="1"/>
          </p:cNvPicPr>
          <p:nvPr/>
        </p:nvPicPr>
        <p:blipFill>
          <a:blip r:embed="rId3"/>
          <a:stretch>
            <a:fillRect/>
          </a:stretch>
        </p:blipFill>
        <p:spPr>
          <a:xfrm>
            <a:off x="8030159" y="1928667"/>
            <a:ext cx="3670110" cy="2060627"/>
          </a:xfrm>
          <a:prstGeom prst="rect">
            <a:avLst/>
          </a:prstGeom>
        </p:spPr>
      </p:pic>
    </p:spTree>
    <p:extLst>
      <p:ext uri="{BB962C8B-B14F-4D97-AF65-F5344CB8AC3E}">
        <p14:creationId xmlns:p14="http://schemas.microsoft.com/office/powerpoint/2010/main" val="189882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EE3E7CC-9345-4EAC-8E90-2040CBCCB555}"/>
              </a:ext>
            </a:extLst>
          </p:cNvPr>
          <p:cNvGraphicFramePr>
            <a:graphicFrameLocks noGrp="1"/>
          </p:cNvGraphicFramePr>
          <p:nvPr>
            <p:extLst>
              <p:ext uri="{D42A27DB-BD31-4B8C-83A1-F6EECF244321}">
                <p14:modId xmlns:p14="http://schemas.microsoft.com/office/powerpoint/2010/main" val="1868334355"/>
              </p:ext>
            </p:extLst>
          </p:nvPr>
        </p:nvGraphicFramePr>
        <p:xfrm>
          <a:off x="730623" y="1931373"/>
          <a:ext cx="10730754" cy="241300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s-ES" sz="1600" kern="1200" dirty="0">
                          <a:solidFill>
                            <a:schemeClr val="tx1">
                              <a:lumMod val="50000"/>
                              <a:lumOff val="50000"/>
                            </a:schemeClr>
                          </a:solidFill>
                          <a:latin typeface="+mn-lt"/>
                          <a:ea typeface="+mn-ea"/>
                          <a:cs typeface="+mn-cs"/>
                        </a:rPr>
                        <a:t>M</a:t>
                      </a:r>
                      <a:r>
                        <a:rPr lang="en-US" sz="1600" kern="1200" dirty="0">
                          <a:solidFill>
                            <a:schemeClr val="tx1">
                              <a:lumMod val="50000"/>
                              <a:lumOff val="50000"/>
                            </a:schemeClr>
                          </a:solidFill>
                          <a:latin typeface="+mn-lt"/>
                          <a:ea typeface="+mn-ea"/>
                          <a:cs typeface="+mn-cs"/>
                        </a:rPr>
                        <a:t>ap resistance risks by assessing the current and projected emergence of pest resistance, considering the declining number of available active substances and the </a:t>
                      </a:r>
                      <a:r>
                        <a:rPr lang="en-US" sz="1600" kern="1200" dirty="0" err="1">
                          <a:solidFill>
                            <a:schemeClr val="tx1">
                              <a:lumMod val="50000"/>
                              <a:lumOff val="50000"/>
                            </a:schemeClr>
                          </a:solidFill>
                          <a:latin typeface="+mn-lt"/>
                          <a:ea typeface="+mn-ea"/>
                          <a:cs typeface="+mn-cs"/>
                        </a:rPr>
                        <a:t>authorised</a:t>
                      </a:r>
                      <a:r>
                        <a:rPr lang="en-US" sz="1600" kern="1200" dirty="0">
                          <a:solidFill>
                            <a:schemeClr val="tx1">
                              <a:lumMod val="50000"/>
                              <a:lumOff val="50000"/>
                            </a:schemeClr>
                          </a:solidFill>
                          <a:latin typeface="+mn-lt"/>
                          <a:ea typeface="+mn-ea"/>
                          <a:cs typeface="+mn-cs"/>
                        </a:rPr>
                        <a:t> products for different crops</a:t>
                      </a:r>
                      <a:endParaRPr lang="es-ES" sz="1600" kern="1200" dirty="0">
                        <a:solidFill>
                          <a:schemeClr val="tx1">
                            <a:lumMod val="50000"/>
                            <a:lumOff val="50000"/>
                          </a:schemeClr>
                        </a:solidFill>
                        <a:latin typeface="+mn-lt"/>
                        <a:ea typeface="+mn-ea"/>
                        <a:cs typeface="+mn-cs"/>
                      </a:endParaRPr>
                    </a:p>
                  </a:txBody>
                  <a:tcPr>
                    <a:lnT w="12700" cmpd="sng">
                      <a:noFill/>
                    </a:lnT>
                    <a:solidFill>
                      <a:srgbClr val="C7D41E">
                        <a:alpha val="20000"/>
                      </a:srgbClr>
                    </a:solidFill>
                  </a:tcPr>
                </a:tc>
                <a:tc>
                  <a:txBody>
                    <a:bodyPr/>
                    <a:lstStyle/>
                    <a:p>
                      <a:pPr marL="285750" indent="-285750">
                        <a:buFont typeface="Calibri" panose="020F0502020204030204" pitchFamily="34" charset="0"/>
                        <a:buChar char="‒"/>
                      </a:pPr>
                      <a:r>
                        <a:rPr lang="en-US" sz="1600" dirty="0">
                          <a:solidFill>
                            <a:schemeClr val="tx1">
                              <a:lumMod val="50000"/>
                              <a:lumOff val="50000"/>
                            </a:schemeClr>
                          </a:solidFill>
                        </a:rPr>
                        <a:t>CTAEX can contribute a regional case study approach, using Extremadura as a representative use case for </a:t>
                      </a:r>
                      <a:r>
                        <a:rPr lang="en-US" sz="1600" dirty="0" err="1">
                          <a:solidFill>
                            <a:schemeClr val="tx1">
                              <a:lumMod val="50000"/>
                              <a:lumOff val="50000"/>
                            </a:schemeClr>
                          </a:solidFill>
                        </a:rPr>
                        <a:t>analysing</a:t>
                      </a:r>
                      <a:r>
                        <a:rPr lang="en-US" sz="1600" dirty="0">
                          <a:solidFill>
                            <a:schemeClr val="tx1">
                              <a:lumMod val="50000"/>
                              <a:lumOff val="50000"/>
                            </a:schemeClr>
                          </a:solidFill>
                        </a:rPr>
                        <a:t> pesticide use patterns and the emergence of resistance in typical production systems. This regional focus supports the mapping of resistance risks and the validation of microbiological alternatives under real-world conditions, enhancing the relevance and transferability of project results.</a:t>
                      </a:r>
                    </a:p>
                  </a:txBody>
                  <a:tcPr>
                    <a:lnT w="12700" cmpd="sng">
                      <a:noFill/>
                    </a:lnT>
                    <a:solidFill>
                      <a:srgbClr val="C7D41E">
                        <a:alpha val="20000"/>
                      </a:srgbClr>
                    </a:solidFill>
                  </a:tcPr>
                </a:tc>
                <a:extLst>
                  <a:ext uri="{0D108BD9-81ED-4DB2-BD59-A6C34878D82A}">
                    <a16:rowId xmlns:a16="http://schemas.microsoft.com/office/drawing/2014/main" val="40196207"/>
                  </a:ext>
                </a:extLst>
              </a:tr>
            </a:tbl>
          </a:graphicData>
        </a:graphic>
      </p:graphicFrame>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4025153" y="162313"/>
            <a:ext cx="7950305"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HORIZON-CL6-2026-02-FARM2FORK-02</a:t>
            </a:r>
            <a:endParaRPr lang="es-ES" sz="34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rPr>
              <a:t>Tackling pesticide resistance: early detection, management strategies, and foresight</a:t>
            </a:r>
          </a:p>
        </p:txBody>
      </p:sp>
    </p:spTree>
    <p:extLst>
      <p:ext uri="{BB962C8B-B14F-4D97-AF65-F5344CB8AC3E}">
        <p14:creationId xmlns:p14="http://schemas.microsoft.com/office/powerpoint/2010/main" val="255385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8DF49AD1-6469-487D-B9F9-E0607D33CD03}"/>
              </a:ext>
            </a:extLst>
          </p:cNvPr>
          <p:cNvCxnSpPr>
            <a:cxnSpLocks/>
          </p:cNvCxnSpPr>
          <p:nvPr/>
        </p:nvCxnSpPr>
        <p:spPr>
          <a:xfrm flipV="1">
            <a:off x="3601108" y="816581"/>
            <a:ext cx="8272130" cy="9238"/>
          </a:xfrm>
          <a:prstGeom prst="line">
            <a:avLst/>
          </a:prstGeom>
          <a:ln w="12700">
            <a:solidFill>
              <a:srgbClr val="C7D41E"/>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A9A4C97E-F0D5-4856-992C-ED9E9E019D51}"/>
              </a:ext>
            </a:extLst>
          </p:cNvPr>
          <p:cNvSpPr txBox="1">
            <a:spLocks/>
          </p:cNvSpPr>
          <p:nvPr/>
        </p:nvSpPr>
        <p:spPr>
          <a:xfrm>
            <a:off x="3514165" y="162313"/>
            <a:ext cx="8461293" cy="65426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3600" dirty="0">
                <a:solidFill>
                  <a:schemeClr val="tx1">
                    <a:lumMod val="65000"/>
                    <a:lumOff val="35000"/>
                  </a:schemeClr>
                </a:solidFill>
              </a:rPr>
              <a:t>HORIZON-CL6-2026-02-FARM2FORK-02</a:t>
            </a:r>
            <a:endParaRPr lang="es-ES" sz="3600" b="1" dirty="0">
              <a:solidFill>
                <a:schemeClr val="tx1">
                  <a:lumMod val="65000"/>
                  <a:lumOff val="35000"/>
                </a:schemeClr>
              </a:solidFill>
            </a:endParaRPr>
          </a:p>
        </p:txBody>
      </p:sp>
      <p:sp>
        <p:nvSpPr>
          <p:cNvPr id="5" name="Rectángulo 4">
            <a:extLst>
              <a:ext uri="{FF2B5EF4-FFF2-40B4-BE49-F238E27FC236}">
                <a16:creationId xmlns:a16="http://schemas.microsoft.com/office/drawing/2014/main" id="{012AC565-037B-4395-B173-DA86E7980EC4}"/>
              </a:ext>
            </a:extLst>
          </p:cNvPr>
          <p:cNvSpPr/>
          <p:nvPr/>
        </p:nvSpPr>
        <p:spPr>
          <a:xfrm>
            <a:off x="434109" y="942109"/>
            <a:ext cx="11439129" cy="568417"/>
          </a:xfrm>
          <a:prstGeom prst="rect">
            <a:avLst/>
          </a:prstGeom>
          <a:solidFill>
            <a:srgbClr val="C7D41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lumMod val="65000"/>
                    <a:lumOff val="35000"/>
                  </a:schemeClr>
                </a:solidFill>
              </a:rPr>
              <a:t>Tackling pesticide resistance: early detection, management strategies, and foresight</a:t>
            </a:r>
          </a:p>
        </p:txBody>
      </p:sp>
      <p:graphicFrame>
        <p:nvGraphicFramePr>
          <p:cNvPr id="9" name="Tabla 8">
            <a:extLst>
              <a:ext uri="{FF2B5EF4-FFF2-40B4-BE49-F238E27FC236}">
                <a16:creationId xmlns:a16="http://schemas.microsoft.com/office/drawing/2014/main" id="{6B99CAA2-6117-4E88-8147-434E397082DF}"/>
              </a:ext>
            </a:extLst>
          </p:cNvPr>
          <p:cNvGraphicFramePr>
            <a:graphicFrameLocks noGrp="1"/>
          </p:cNvGraphicFramePr>
          <p:nvPr>
            <p:extLst>
              <p:ext uri="{D42A27DB-BD31-4B8C-83A1-F6EECF244321}">
                <p14:modId xmlns:p14="http://schemas.microsoft.com/office/powerpoint/2010/main" val="2951287917"/>
              </p:ext>
            </p:extLst>
          </p:nvPr>
        </p:nvGraphicFramePr>
        <p:xfrm>
          <a:off x="730623" y="1931373"/>
          <a:ext cx="10730754" cy="1681480"/>
        </p:xfrm>
        <a:graphic>
          <a:graphicData uri="http://schemas.openxmlformats.org/drawingml/2006/table">
            <a:tbl>
              <a:tblPr firstRow="1" bandRow="1">
                <a:solidFill>
                  <a:schemeClr val="bg1"/>
                </a:solidFill>
                <a:tableStyleId>{68D230F3-CF80-4859-8CE7-A43EE81993B5}</a:tableStyleId>
              </a:tblPr>
              <a:tblGrid>
                <a:gridCol w="5365377">
                  <a:extLst>
                    <a:ext uri="{9D8B030D-6E8A-4147-A177-3AD203B41FA5}">
                      <a16:colId xmlns:a16="http://schemas.microsoft.com/office/drawing/2014/main" val="1088602379"/>
                    </a:ext>
                  </a:extLst>
                </a:gridCol>
                <a:gridCol w="5365377">
                  <a:extLst>
                    <a:ext uri="{9D8B030D-6E8A-4147-A177-3AD203B41FA5}">
                      <a16:colId xmlns:a16="http://schemas.microsoft.com/office/drawing/2014/main" val="1232526419"/>
                    </a:ext>
                  </a:extLst>
                </a:gridCol>
              </a:tblGrid>
              <a:tr h="370840">
                <a:tc>
                  <a:txBody>
                    <a:bodyPr/>
                    <a:lstStyle/>
                    <a:p>
                      <a:pPr algn="l"/>
                      <a:r>
                        <a:rPr lang="es-ES" sz="1600" dirty="0">
                          <a:solidFill>
                            <a:schemeClr val="tx1">
                              <a:lumMod val="50000"/>
                              <a:lumOff val="50000"/>
                            </a:schemeClr>
                          </a:solidFill>
                        </a:rPr>
                        <a:t>Expected Outcome/</a:t>
                      </a:r>
                      <a:r>
                        <a:rPr lang="es-ES" sz="1600" dirty="0" err="1">
                          <a:solidFill>
                            <a:schemeClr val="tx1">
                              <a:lumMod val="50000"/>
                              <a:lumOff val="50000"/>
                            </a:schemeClr>
                          </a:solidFill>
                        </a:rPr>
                        <a:t>Scope</a:t>
                      </a:r>
                      <a:r>
                        <a:rPr lang="es-ES" sz="1600" dirty="0">
                          <a:solidFill>
                            <a:schemeClr val="tx1">
                              <a:lumMod val="50000"/>
                              <a:lumOff val="50000"/>
                            </a:schemeClr>
                          </a:solidFill>
                        </a:rPr>
                        <a:t>/Other</a:t>
                      </a:r>
                    </a:p>
                  </a:txBody>
                  <a:tcP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l"/>
                      <a:r>
                        <a:rPr lang="es-ES" sz="1600" dirty="0" err="1">
                          <a:solidFill>
                            <a:schemeClr val="tx1">
                              <a:lumMod val="50000"/>
                              <a:lumOff val="50000"/>
                            </a:schemeClr>
                          </a:solidFill>
                        </a:rPr>
                        <a:t>Our</a:t>
                      </a:r>
                      <a:r>
                        <a:rPr lang="es-ES" sz="1600" dirty="0">
                          <a:solidFill>
                            <a:schemeClr val="tx1">
                              <a:lumMod val="50000"/>
                              <a:lumOff val="50000"/>
                            </a:schemeClr>
                          </a:solidFill>
                        </a:rPr>
                        <a:t> </a:t>
                      </a:r>
                      <a:r>
                        <a:rPr lang="es-ES" sz="1600" dirty="0" err="1">
                          <a:solidFill>
                            <a:schemeClr val="tx1">
                              <a:lumMod val="50000"/>
                              <a:lumOff val="50000"/>
                            </a:schemeClr>
                          </a:solidFill>
                        </a:rPr>
                        <a:t>contribution</a:t>
                      </a:r>
                      <a:endParaRPr lang="es-ES" sz="1600" dirty="0">
                        <a:solidFill>
                          <a:schemeClr val="tx1">
                            <a:lumMod val="50000"/>
                            <a:lumOff val="50000"/>
                          </a:schemeClr>
                        </a:solidFill>
                      </a:endParaRP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34527050"/>
                  </a:ext>
                </a:extLst>
              </a:tr>
              <a:tr h="370840">
                <a:tc>
                  <a:txBody>
                    <a:bodyPr/>
                    <a:lstStyle/>
                    <a:p>
                      <a:pPr marL="285750" indent="-285750">
                        <a:buFont typeface="Calibri" panose="020F0502020204030204" pitchFamily="34" charset="0"/>
                        <a:buChar char="‒"/>
                      </a:pPr>
                      <a:r>
                        <a:rPr lang="en-US" sz="1600" kern="1200" dirty="0">
                          <a:solidFill>
                            <a:schemeClr val="tx1">
                              <a:lumMod val="50000"/>
                              <a:lumOff val="50000"/>
                            </a:schemeClr>
                          </a:solidFill>
                          <a:latin typeface="+mn-lt"/>
                          <a:ea typeface="+mn-ea"/>
                          <a:cs typeface="+mn-cs"/>
                        </a:rPr>
                        <a:t>Develop early detection methods and predictive modelling (including AI-driven approaches) to anticipate and monitor the evolution of pesticide resistance, integrating advanced measurements tools and risk assessment methodologies, notably when products are used at farm level.</a:t>
                      </a:r>
                      <a:endParaRPr lang="es-ES" sz="1600" kern="1200" dirty="0">
                        <a:solidFill>
                          <a:schemeClr val="tx1">
                            <a:lumMod val="50000"/>
                            <a:lumOff val="50000"/>
                          </a:schemeClr>
                        </a:solidFill>
                        <a:latin typeface="+mn-lt"/>
                        <a:ea typeface="+mn-ea"/>
                        <a:cs typeface="+mn-cs"/>
                      </a:endParaRPr>
                    </a:p>
                  </a:txBody>
                  <a:tcPr>
                    <a:lnT w="12700" cmpd="sng">
                      <a:noFill/>
                    </a:lnT>
                    <a:solidFill>
                      <a:schemeClr val="bg1">
                        <a:alpha val="2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600" dirty="0">
                          <a:solidFill>
                            <a:schemeClr val="tx1">
                              <a:lumMod val="50000"/>
                              <a:lumOff val="50000"/>
                            </a:schemeClr>
                          </a:solidFill>
                        </a:rPr>
                        <a:t>The </a:t>
                      </a:r>
                      <a:r>
                        <a:rPr lang="en-US" sz="1600" dirty="0" err="1">
                          <a:solidFill>
                            <a:schemeClr val="tx1">
                              <a:lumMod val="50000"/>
                              <a:lumOff val="50000"/>
                            </a:schemeClr>
                          </a:solidFill>
                        </a:rPr>
                        <a:t>centre</a:t>
                      </a:r>
                      <a:r>
                        <a:rPr lang="en-US" sz="1600" dirty="0">
                          <a:solidFill>
                            <a:schemeClr val="tx1">
                              <a:lumMod val="50000"/>
                              <a:lumOff val="50000"/>
                            </a:schemeClr>
                          </a:solidFill>
                        </a:rPr>
                        <a:t> applies targeted molecular and microbiological tools to support the early detection and monitoring of resistance-related risks, including the assessment of microbial and functional indicators linked to pesticide use and resistance development.</a:t>
                      </a:r>
                      <a:endParaRPr lang="es-ES" sz="1600" dirty="0">
                        <a:solidFill>
                          <a:schemeClr val="tx1">
                            <a:lumMod val="50000"/>
                            <a:lumOff val="50000"/>
                          </a:schemeClr>
                        </a:solidFill>
                      </a:endParaRPr>
                    </a:p>
                  </a:txBody>
                  <a:tcPr>
                    <a:lnT w="12700" cmpd="sng">
                      <a:noFill/>
                    </a:lnT>
                    <a:solidFill>
                      <a:schemeClr val="bg1">
                        <a:alpha val="20000"/>
                      </a:schemeClr>
                    </a:solidFill>
                  </a:tcPr>
                </a:tc>
                <a:extLst>
                  <a:ext uri="{0D108BD9-81ED-4DB2-BD59-A6C34878D82A}">
                    <a16:rowId xmlns:a16="http://schemas.microsoft.com/office/drawing/2014/main" val="40196207"/>
                  </a:ext>
                </a:extLst>
              </a:tr>
            </a:tbl>
          </a:graphicData>
        </a:graphic>
      </p:graphicFrame>
    </p:spTree>
    <p:extLst>
      <p:ext uri="{BB962C8B-B14F-4D97-AF65-F5344CB8AC3E}">
        <p14:creationId xmlns:p14="http://schemas.microsoft.com/office/powerpoint/2010/main" val="41435082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2180b19-e05f-4e11-9982-a2079c69207d">
      <Terms xmlns="http://schemas.microsoft.com/office/infopath/2007/PartnerControls"/>
    </lcf76f155ced4ddcb4097134ff3c332f>
    <TaxCatchAll xmlns="3647525f-a5ae-464f-b044-e5af8f57a7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9192509DD04B64280EBC4A6CDA4BFA0" ma:contentTypeVersion="14" ma:contentTypeDescription="Crear nuevo documento." ma:contentTypeScope="" ma:versionID="f11c99e9d9586fb7658f018703083547">
  <xsd:schema xmlns:xsd="http://www.w3.org/2001/XMLSchema" xmlns:xs="http://www.w3.org/2001/XMLSchema" xmlns:p="http://schemas.microsoft.com/office/2006/metadata/properties" xmlns:ns2="b2180b19-e05f-4e11-9982-a2079c69207d" xmlns:ns3="3647525f-a5ae-464f-b044-e5af8f57a733" targetNamespace="http://schemas.microsoft.com/office/2006/metadata/properties" ma:root="true" ma:fieldsID="a82dfbb0ca7e2fc8c447cf51c723645f" ns2:_="" ns3:_="">
    <xsd:import namespace="b2180b19-e05f-4e11-9982-a2079c69207d"/>
    <xsd:import namespace="3647525f-a5ae-464f-b044-e5af8f57a7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180b19-e05f-4e11-9982-a2079c6920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daa5112d-80e0-4b12-a5da-6d02644a6b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47525f-a5ae-464f-b044-e5af8f57a73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a046711-6715-46a3-ac94-e3f5f9b32441}" ma:internalName="TaxCatchAll" ma:showField="CatchAllData" ma:web="3647525f-a5ae-464f-b044-e5af8f57a7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B5995-CECE-47B2-8DEC-B5B4E8E345BA}">
  <ds:schemaRef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http://www.w3.org/XML/1998/namespace"/>
    <ds:schemaRef ds:uri="3647525f-a5ae-464f-b044-e5af8f57a733"/>
    <ds:schemaRef ds:uri="b2180b19-e05f-4e11-9982-a2079c69207d"/>
    <ds:schemaRef ds:uri="http://purl.org/dc/terms/"/>
  </ds:schemaRefs>
</ds:datastoreItem>
</file>

<file path=customXml/itemProps2.xml><?xml version="1.0" encoding="utf-8"?>
<ds:datastoreItem xmlns:ds="http://schemas.openxmlformats.org/officeDocument/2006/customXml" ds:itemID="{2D431D1D-B176-440F-80F7-CFAD815A11C9}">
  <ds:schemaRefs>
    <ds:schemaRef ds:uri="http://schemas.microsoft.com/sharepoint/v3/contenttype/forms"/>
  </ds:schemaRefs>
</ds:datastoreItem>
</file>

<file path=customXml/itemProps3.xml><?xml version="1.0" encoding="utf-8"?>
<ds:datastoreItem xmlns:ds="http://schemas.openxmlformats.org/officeDocument/2006/customXml" ds:itemID="{52CF64E8-8D4F-4DBB-BD89-06718F480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180b19-e05f-4e11-9982-a2079c69207d"/>
    <ds:schemaRef ds:uri="3647525f-a5ae-464f-b044-e5af8f57a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731</TotalTime>
  <Words>2389</Words>
  <Application>Microsoft Office PowerPoint</Application>
  <PresentationFormat>Panorámica</PresentationFormat>
  <Paragraphs>119</Paragraphs>
  <Slides>19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Calibri</vt:lpstr>
      <vt:lpstr>Calibri Light</vt:lpstr>
      <vt:lpstr>Canva Sans</vt:lpstr>
      <vt:lpstr>Open Sans</vt:lpstr>
      <vt:lpstr>Open Sans Bold</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Concha Civantos</dc:creator>
  <cp:lastModifiedBy>Carlos Cabo</cp:lastModifiedBy>
  <cp:revision>33</cp:revision>
  <dcterms:created xsi:type="dcterms:W3CDTF">2025-12-11T11:50:33Z</dcterms:created>
  <dcterms:modified xsi:type="dcterms:W3CDTF">2026-02-09T09:07:44Z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0x01010079192509DD04B64280EBC4A6CDA4BFA0</vt:lpwstr>
  </property>
  <property fmtid="{D5CDD505-2E9C-101B-9397-08002B2CF9AE}" pid="3" name="MediaServiceImageTags">
    <vt:lpwstr/>
  </property>
</Properties>
</file>