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7" r:id="rId6"/>
    <p:sldId id="285" r:id="rId7"/>
    <p:sldId id="283" r:id="rId8"/>
    <p:sldId id="284" r:id="rId9"/>
    <p:sldId id="286" r:id="rId10"/>
    <p:sldId id="258" r:id="rId11"/>
  </p:sldIdLst>
  <p:sldSz cx="9144000" cy="5715000" type="screen16x10"/>
  <p:notesSz cx="6858000" cy="9144000"/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E1CF-1951-418B-8B79-4C17ED14DC3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A358-9F7A-4EB1-AA8C-D00DC16CC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250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0CC2-B982-41D5-A135-6A68B96803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491A-E0E4-4E9F-8CF5-36CB3F8364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2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EA7433-E15F-4DE0-ABA9-9272CE706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560" y="1591285"/>
            <a:ext cx="4588052" cy="200668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7560" y="3657680"/>
            <a:ext cx="4588052" cy="139160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1172"/>
            <a:ext cx="7886700" cy="32842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8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09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6C4615-465E-4665-9E64-685C84DB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3B1CA4-6419-4027-838A-FA74D44A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F81703-F1A0-4918-9951-838D18D0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6480-3DBB-487F-A910-9137D841C6A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A1CB5A-2B01-427D-95F8-9789B337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7" y="2128207"/>
            <a:ext cx="7778261" cy="1104636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320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079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49896"/>
            <a:ext cx="7886700" cy="319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AADEC5-4ADE-4457-84FE-9FB1C1C037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" y="4941393"/>
            <a:ext cx="1561648" cy="7736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6EED22-E646-4120-BDBB-A6CC78586515}"/>
              </a:ext>
            </a:extLst>
          </p:cNvPr>
          <p:cNvPicPr/>
          <p:nvPr userDrawn="1"/>
        </p:nvPicPr>
        <p:blipFill>
          <a:blip r:embed="rId10"/>
          <a:stretch>
            <a:fillRect/>
          </a:stretch>
        </p:blipFill>
        <p:spPr>
          <a:xfrm>
            <a:off x="2664708" y="5138331"/>
            <a:ext cx="6029960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81" r:id="rId4"/>
    <p:sldLayoutId id="2147483679" r:id="rId5"/>
    <p:sldLayoutId id="2147483680" r:id="rId6"/>
    <p:sldLayoutId id="214748368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12323" y="3364904"/>
            <a:ext cx="4588052" cy="183068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sz="2700" b="1" dirty="0">
                <a:solidFill>
                  <a:schemeClr val="accent6"/>
                </a:solidFill>
              </a:rPr>
              <a:t>COLLABORATION OFFERS WITHIN WIDERA</a:t>
            </a:r>
            <a:br>
              <a:rPr lang="es-ES" sz="2700" b="1" dirty="0"/>
            </a:br>
            <a:r>
              <a:rPr lang="es-ES" sz="2700" b="1" dirty="0"/>
              <a:t>FUNDECYT SCIENCE AND TECHNOLOGY PARK OF EXTREMADURA 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87560" y="4657060"/>
            <a:ext cx="4588052" cy="751447"/>
          </a:xfrm>
        </p:spPr>
        <p:txBody>
          <a:bodyPr>
            <a:normAutofit/>
          </a:bodyPr>
          <a:lstStyle/>
          <a:p>
            <a:r>
              <a:rPr lang="es-ES" sz="1200" dirty="0"/>
              <a:t>09/04/26</a:t>
            </a:r>
          </a:p>
        </p:txBody>
      </p:sp>
      <p:sp>
        <p:nvSpPr>
          <p:cNvPr id="4" name="AutoShape 2" descr="https://euc-powerpoint.officeapps.live.com/pods/GetClipboardImage.ashx?Id=ee048db3-76fa-4d36-8184-434ec5622d6f&amp;DC=GEU9&amp;pkey=3179f02a-0449-4c4f-aa26-d8bcfd4c3e22&amp;wdwaccluster=GEU9">
            <a:extLst>
              <a:ext uri="{FF2B5EF4-FFF2-40B4-BE49-F238E27FC236}">
                <a16:creationId xmlns:a16="http://schemas.microsoft.com/office/drawing/2014/main" id="{A8ED43D0-1CE1-4CAF-9941-C90D83B35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0EF88CA-4A66-4D29-B90C-56D6321F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3" y="604276"/>
            <a:ext cx="2324100" cy="1409700"/>
          </a:xfrm>
          <a:prstGeom prst="rect">
            <a:avLst/>
          </a:prstGeom>
        </p:spPr>
      </p:pic>
      <p:sp>
        <p:nvSpPr>
          <p:cNvPr id="9" name="AutoShape 8" descr="https://euc-powerpoint.officeapps.live.com/pods/GetClipboardImage.ashx?Id=f5b657e9-9af9-4399-9aa8-35fab25058f4&amp;DC=GEU9&amp;pkey=0f02a6cf-c98a-46e5-82e3-afe56d1c58a6&amp;wdwaccluster=GEU9">
            <a:extLst>
              <a:ext uri="{FF2B5EF4-FFF2-40B4-BE49-F238E27FC236}">
                <a16:creationId xmlns:a16="http://schemas.microsoft.com/office/drawing/2014/main" id="{F3A5C4AC-7CBF-4FB4-9F4E-004FA46F33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2951A6-B58D-45DD-9A25-B8AAFA55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820" y="785026"/>
            <a:ext cx="22764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5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9D92A5F5-9C2A-4822-88BF-F42A3F5DE8BA}"/>
              </a:ext>
            </a:extLst>
          </p:cNvPr>
          <p:cNvSpPr txBox="1">
            <a:spLocks/>
          </p:cNvSpPr>
          <p:nvPr/>
        </p:nvSpPr>
        <p:spPr>
          <a:xfrm>
            <a:off x="1064419" y="3382489"/>
            <a:ext cx="6858000" cy="713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AE2D6-BF67-401F-86AB-593EB7078DFA}"/>
              </a:ext>
            </a:extLst>
          </p:cNvPr>
          <p:cNvSpPr txBox="1">
            <a:spLocks/>
          </p:cNvSpPr>
          <p:nvPr/>
        </p:nvSpPr>
        <p:spPr>
          <a:xfrm>
            <a:off x="517451" y="1122758"/>
            <a:ext cx="8215423" cy="13446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C36F99-2E1A-45A1-B0EF-0A140F610479}"/>
              </a:ext>
            </a:extLst>
          </p:cNvPr>
          <p:cNvSpPr txBox="1">
            <a:spLocks/>
          </p:cNvSpPr>
          <p:nvPr/>
        </p:nvSpPr>
        <p:spPr>
          <a:xfrm>
            <a:off x="407145" y="177036"/>
            <a:ext cx="6454780" cy="6304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cs typeface="Calibri Light"/>
              </a:rPr>
              <a:t>THE REGION OF EXTREMADURA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DA568FF-C0BE-48AF-A96C-49FF9ECF7929}"/>
              </a:ext>
            </a:extLst>
          </p:cNvPr>
          <p:cNvCxnSpPr>
            <a:cxnSpLocks/>
          </p:cNvCxnSpPr>
          <p:nvPr/>
        </p:nvCxnSpPr>
        <p:spPr>
          <a:xfrm flipV="1">
            <a:off x="460744" y="833164"/>
            <a:ext cx="8272130" cy="9238"/>
          </a:xfrm>
          <a:prstGeom prst="line">
            <a:avLst/>
          </a:prstGeom>
          <a:ln w="12700">
            <a:solidFill>
              <a:srgbClr val="C7D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98E094A1-316F-41CD-99D0-E2761F564988}"/>
              </a:ext>
            </a:extLst>
          </p:cNvPr>
          <p:cNvSpPr/>
          <p:nvPr/>
        </p:nvSpPr>
        <p:spPr>
          <a:xfrm>
            <a:off x="471391" y="1425547"/>
            <a:ext cx="804405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An </a:t>
            </a:r>
            <a:r>
              <a:rPr lang="es-ES" dirty="0" err="1"/>
              <a:t>moderate</a:t>
            </a:r>
            <a:r>
              <a:rPr lang="es-ES" dirty="0"/>
              <a:t> region in a </a:t>
            </a:r>
            <a:r>
              <a:rPr lang="es-ES" dirty="0" err="1"/>
              <a:t>strong</a:t>
            </a:r>
            <a:r>
              <a:rPr lang="es-ES" dirty="0"/>
              <a:t> innovation country </a:t>
            </a:r>
          </a:p>
          <a:p>
            <a:r>
              <a:rPr lang="es-ES" dirty="0" err="1"/>
              <a:t>Sharing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and </a:t>
            </a:r>
            <a:r>
              <a:rPr lang="es-ES" dirty="0" err="1"/>
              <a:t>Innovation</a:t>
            </a:r>
            <a:r>
              <a:rPr lang="es-ES" dirty="0"/>
              <a:t> </a:t>
            </a:r>
            <a:r>
              <a:rPr lang="es-ES" dirty="0" err="1"/>
              <a:t>Realities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Widening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 </a:t>
            </a: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8F4D4B-B3FA-4B74-A6A2-A7CC38A5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9" t="41681" r="1641" b="12125"/>
          <a:stretch/>
        </p:blipFill>
        <p:spPr>
          <a:xfrm>
            <a:off x="4738977" y="2152061"/>
            <a:ext cx="3283889" cy="1960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0626B05-C2DD-4DDC-AE11-1E7F2F46EABE}"/>
              </a:ext>
            </a:extLst>
          </p:cNvPr>
          <p:cNvSpPr txBox="1"/>
          <p:nvPr/>
        </p:nvSpPr>
        <p:spPr>
          <a:xfrm>
            <a:off x="1494845" y="4365266"/>
            <a:ext cx="6528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FUNDECYT is an innovation </a:t>
            </a:r>
            <a:r>
              <a:rPr lang="es-ES" dirty="0" err="1"/>
              <a:t>regonal</a:t>
            </a:r>
            <a:r>
              <a:rPr lang="es-ES" dirty="0"/>
              <a:t> </a:t>
            </a:r>
            <a:r>
              <a:rPr lang="es-ES" dirty="0" err="1"/>
              <a:t>facilitator</a:t>
            </a:r>
            <a:r>
              <a:rPr lang="es-ES" dirty="0"/>
              <a:t> and the host </a:t>
            </a:r>
            <a:r>
              <a:rPr lang="es-ES" dirty="0" err="1"/>
              <a:t>institution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CiiAE</a:t>
            </a:r>
            <a:r>
              <a:rPr lang="es-ES" dirty="0"/>
              <a:t>, the </a:t>
            </a:r>
            <a:r>
              <a:rPr lang="es-ES" dirty="0" err="1"/>
              <a:t>international</a:t>
            </a:r>
            <a:r>
              <a:rPr lang="es-ES" dirty="0"/>
              <a:t> center </a:t>
            </a:r>
            <a:r>
              <a:rPr lang="es-ES" dirty="0" err="1"/>
              <a:t>of</a:t>
            </a:r>
            <a:r>
              <a:rPr lang="es-ES" dirty="0"/>
              <a:t> research in Energy Storage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3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9D92A5F5-9C2A-4822-88BF-F42A3F5DE8BA}"/>
              </a:ext>
            </a:extLst>
          </p:cNvPr>
          <p:cNvSpPr txBox="1">
            <a:spLocks/>
          </p:cNvSpPr>
          <p:nvPr/>
        </p:nvSpPr>
        <p:spPr>
          <a:xfrm>
            <a:off x="1064419" y="3382489"/>
            <a:ext cx="6858000" cy="713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AE2D6-BF67-401F-86AB-593EB7078DFA}"/>
              </a:ext>
            </a:extLst>
          </p:cNvPr>
          <p:cNvSpPr txBox="1">
            <a:spLocks/>
          </p:cNvSpPr>
          <p:nvPr/>
        </p:nvSpPr>
        <p:spPr>
          <a:xfrm>
            <a:off x="517451" y="1122758"/>
            <a:ext cx="8215423" cy="13446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C36F99-2E1A-45A1-B0EF-0A140F610479}"/>
              </a:ext>
            </a:extLst>
          </p:cNvPr>
          <p:cNvSpPr txBox="1">
            <a:spLocks/>
          </p:cNvSpPr>
          <p:nvPr/>
        </p:nvSpPr>
        <p:spPr>
          <a:xfrm>
            <a:off x="407145" y="177036"/>
            <a:ext cx="6454780" cy="6304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cs typeface="Calibri Light"/>
              </a:rPr>
              <a:t>WHO WE ARE?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DA568FF-C0BE-48AF-A96C-49FF9ECF7929}"/>
              </a:ext>
            </a:extLst>
          </p:cNvPr>
          <p:cNvCxnSpPr>
            <a:cxnSpLocks/>
          </p:cNvCxnSpPr>
          <p:nvPr/>
        </p:nvCxnSpPr>
        <p:spPr>
          <a:xfrm flipV="1">
            <a:off x="460744" y="833164"/>
            <a:ext cx="8272130" cy="9238"/>
          </a:xfrm>
          <a:prstGeom prst="line">
            <a:avLst/>
          </a:prstGeom>
          <a:ln w="12700">
            <a:solidFill>
              <a:srgbClr val="C7D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ADB7CA7-057B-4EF6-A40E-991EE95D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0" y="1659791"/>
            <a:ext cx="3921044" cy="239541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E094A1-316F-41CD-99D0-E2761F564988}"/>
              </a:ext>
            </a:extLst>
          </p:cNvPr>
          <p:cNvSpPr/>
          <p:nvPr/>
        </p:nvSpPr>
        <p:spPr>
          <a:xfrm>
            <a:off x="4438495" y="1722613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experience</a:t>
            </a:r>
            <a:r>
              <a:rPr lang="es-ES" dirty="0"/>
              <a:t> +50 </a:t>
            </a:r>
            <a:r>
              <a:rPr lang="es-ES" dirty="0" err="1"/>
              <a:t>Highly</a:t>
            </a:r>
            <a:r>
              <a:rPr lang="es-ES" dirty="0"/>
              <a:t> </a:t>
            </a:r>
            <a:r>
              <a:rPr lang="es-ES" dirty="0" err="1"/>
              <a:t>qualified</a:t>
            </a:r>
            <a:r>
              <a:rPr lang="es-ES" dirty="0"/>
              <a:t> </a:t>
            </a:r>
            <a:r>
              <a:rPr lang="es-ES" dirty="0" err="1"/>
              <a:t>professionals</a:t>
            </a:r>
            <a:endParaRPr lang="es-ES" dirty="0"/>
          </a:p>
          <a:p>
            <a:endParaRPr lang="es-ES" dirty="0"/>
          </a:p>
          <a:p>
            <a:r>
              <a:rPr lang="es-ES" dirty="0"/>
              <a:t> +30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managing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projects</a:t>
            </a:r>
            <a:r>
              <a:rPr lang="es-ES" dirty="0"/>
              <a:t> (INTERREG, </a:t>
            </a:r>
            <a:r>
              <a:rPr lang="es-ES" dirty="0" err="1"/>
              <a:t>European</a:t>
            </a:r>
            <a:r>
              <a:rPr lang="es-ES" dirty="0"/>
              <a:t> Framework </a:t>
            </a:r>
            <a:r>
              <a:rPr lang="es-ES" dirty="0" err="1"/>
              <a:t>Programmes</a:t>
            </a:r>
            <a:r>
              <a:rPr lang="es-ES" dirty="0"/>
              <a:t>, Erasmus +, etc.) </a:t>
            </a:r>
          </a:p>
          <a:p>
            <a:endParaRPr lang="es-ES" dirty="0"/>
          </a:p>
          <a:p>
            <a:r>
              <a:rPr lang="es-ES" dirty="0" err="1"/>
              <a:t>Member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International Networks (EEN, 28Digital, EURADA, EURAXESS, IASP, etc.) </a:t>
            </a:r>
          </a:p>
          <a:p>
            <a:endParaRPr lang="es-ES" dirty="0"/>
          </a:p>
          <a:p>
            <a:r>
              <a:rPr lang="es-ES" dirty="0"/>
              <a:t>+100 </a:t>
            </a:r>
            <a:r>
              <a:rPr lang="es-ES" dirty="0" err="1"/>
              <a:t>Technology-based</a:t>
            </a:r>
            <a:r>
              <a:rPr lang="es-ES" dirty="0"/>
              <a:t> </a:t>
            </a:r>
            <a:r>
              <a:rPr lang="es-ES" dirty="0" err="1"/>
              <a:t>companies</a:t>
            </a:r>
            <a:r>
              <a:rPr lang="es-ES" dirty="0"/>
              <a:t> </a:t>
            </a:r>
            <a:r>
              <a:rPr lang="es-ES" dirty="0" err="1"/>
              <a:t>conducting</a:t>
            </a:r>
            <a:r>
              <a:rPr lang="es-ES" dirty="0"/>
              <a:t> R&amp;D&amp;I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facilities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5DA385-BDEA-4C0A-AEFD-66616D63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70F237-D40B-4CE5-BD11-20A3E40A4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7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8FD8B-30B5-4408-8234-E0F5BCEF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BD4C47-671D-4932-91E9-FF69156CE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3F132CB-6413-4706-8718-81C50B8E081B}"/>
              </a:ext>
            </a:extLst>
          </p:cNvPr>
          <p:cNvSpPr txBox="1">
            <a:spLocks/>
          </p:cNvSpPr>
          <p:nvPr/>
        </p:nvSpPr>
        <p:spPr>
          <a:xfrm>
            <a:off x="674774" y="110129"/>
            <a:ext cx="7071606" cy="630481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/>
              <a:t>Call</a:t>
            </a:r>
            <a:r>
              <a:rPr lang="es-ES" sz="2800" dirty="0"/>
              <a:t> - </a:t>
            </a:r>
            <a:r>
              <a:rPr lang="es-ES" sz="2800" dirty="0" err="1"/>
              <a:t>Excellence</a:t>
            </a:r>
            <a:r>
              <a:rPr lang="es-ES" sz="2800" dirty="0"/>
              <a:t> </a:t>
            </a:r>
            <a:r>
              <a:rPr lang="es-ES" sz="2800" dirty="0" err="1"/>
              <a:t>Hubs</a:t>
            </a:r>
            <a:r>
              <a:rPr lang="es-ES" sz="2800" dirty="0"/>
              <a:t> HORIZON-WIDERA-2027-04</a:t>
            </a:r>
            <a:endParaRPr lang="es-ES" sz="2800" dirty="0">
              <a:ea typeface="+mj-lt"/>
              <a:cs typeface="+mj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12B89F6-760C-49A5-8DDE-3863E91D4EBA}"/>
              </a:ext>
            </a:extLst>
          </p:cNvPr>
          <p:cNvCxnSpPr>
            <a:cxnSpLocks/>
          </p:cNvCxnSpPr>
          <p:nvPr/>
        </p:nvCxnSpPr>
        <p:spPr>
          <a:xfrm flipV="1">
            <a:off x="460744" y="833164"/>
            <a:ext cx="8272130" cy="9238"/>
          </a:xfrm>
          <a:prstGeom prst="line">
            <a:avLst/>
          </a:prstGeom>
          <a:ln w="12700">
            <a:solidFill>
              <a:srgbClr val="C7D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0B5F51-3F05-496E-928F-ECB5FAA52F3B}"/>
              </a:ext>
            </a:extLst>
          </p:cNvPr>
          <p:cNvSpPr/>
          <p:nvPr/>
        </p:nvSpPr>
        <p:spPr>
          <a:xfrm>
            <a:off x="452361" y="2418432"/>
            <a:ext cx="8058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346493"/>
                </a:solidFill>
              </a:rPr>
              <a:t>We offer ourselves as the leading institutions abroad.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346493"/>
                </a:solidFill>
              </a:rPr>
              <a:t>We offer </a:t>
            </a:r>
            <a:r>
              <a:rPr lang="en-US" sz="1800" kern="0" dirty="0" err="1">
                <a:solidFill>
                  <a:srgbClr val="346493"/>
                </a:solidFill>
              </a:rPr>
              <a:t>Fundecyt</a:t>
            </a:r>
            <a:r>
              <a:rPr lang="en-US" sz="1800" kern="0" dirty="0">
                <a:solidFill>
                  <a:srgbClr val="346493"/>
                </a:solidFill>
              </a:rPr>
              <a:t> and its research center CIIAE to create a joint proposal in the field of energy storage with entities in widening countries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346493"/>
                </a:solidFill>
              </a:rPr>
              <a:t>We search for R&amp;I ecosystems (umbrella organizations or innovation quadruple helix actors) from Widening countries interested in cooperating in the filed of Energy Storage </a:t>
            </a:r>
            <a:endParaRPr lang="es-ES" sz="1800" kern="0" dirty="0">
              <a:solidFill>
                <a:srgbClr val="346493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346493"/>
                </a:solidFill>
              </a:rPr>
              <a:t>We are open to co-lead the proposal with a Widening institution. 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99EFE09-7A01-43E3-89D9-8A25560C4C66}"/>
              </a:ext>
            </a:extLst>
          </p:cNvPr>
          <p:cNvSpPr/>
          <p:nvPr/>
        </p:nvSpPr>
        <p:spPr>
          <a:xfrm>
            <a:off x="2522411" y="1287353"/>
            <a:ext cx="299372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Opening: 02 Sep 2026 </a:t>
            </a:r>
          </a:p>
          <a:p>
            <a:r>
              <a:rPr lang="en-US" dirty="0"/>
              <a:t>Deadline(s): 04 Mar 2027 </a:t>
            </a:r>
          </a:p>
          <a:p>
            <a:r>
              <a:rPr lang="en-US" dirty="0"/>
              <a:t>Funding per project: </a:t>
            </a:r>
            <a:r>
              <a:rPr lang="es-ES" dirty="0"/>
              <a:t>1.50 </a:t>
            </a:r>
            <a:r>
              <a:rPr lang="es-ES" dirty="0" err="1"/>
              <a:t>to</a:t>
            </a:r>
            <a:r>
              <a:rPr lang="es-ES" dirty="0"/>
              <a:t> 4.50 ME</a:t>
            </a:r>
            <a:endParaRPr lang="en-US" dirty="0"/>
          </a:p>
          <a:p>
            <a:r>
              <a:rPr lang="en-US" dirty="0"/>
              <a:t>Nº of projects to be funded: 30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5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3633" y="-1096524"/>
            <a:ext cx="7047706" cy="6272114"/>
            <a:chOff x="0" y="0"/>
            <a:chExt cx="6763923" cy="6113780"/>
          </a:xfrm>
        </p:grpSpPr>
        <p:sp>
          <p:nvSpPr>
            <p:cNvPr id="3" name="Freeform 3"/>
            <p:cNvSpPr/>
            <p:nvPr/>
          </p:nvSpPr>
          <p:spPr>
            <a:xfrm>
              <a:off x="56119" y="49530"/>
              <a:ext cx="6653243" cy="6014720"/>
            </a:xfrm>
            <a:custGeom>
              <a:avLst/>
              <a:gdLst/>
              <a:ahLst/>
              <a:cxnLst/>
              <a:rect l="l" t="t" r="r" b="b"/>
              <a:pathLst>
                <a:path w="6653243" h="6014720">
                  <a:moveTo>
                    <a:pt x="6319646" y="3408680"/>
                  </a:moveTo>
                  <a:lnTo>
                    <a:pt x="6321205" y="3406140"/>
                  </a:lnTo>
                  <a:cubicBezTo>
                    <a:pt x="6533211" y="3082290"/>
                    <a:pt x="6653244" y="2711450"/>
                    <a:pt x="6653244" y="2319020"/>
                  </a:cubicBezTo>
                  <a:cubicBezTo>
                    <a:pt x="6653244" y="1038860"/>
                    <a:pt x="5378091" y="0"/>
                    <a:pt x="3806753" y="0"/>
                  </a:cubicBezTo>
                  <a:cubicBezTo>
                    <a:pt x="2773224" y="0"/>
                    <a:pt x="1867522" y="449580"/>
                    <a:pt x="1368685" y="1121410"/>
                  </a:cubicBezTo>
                  <a:cubicBezTo>
                    <a:pt x="1343743" y="1155700"/>
                    <a:pt x="1320360" y="1188720"/>
                    <a:pt x="1296977" y="1224280"/>
                  </a:cubicBezTo>
                  <a:lnTo>
                    <a:pt x="403747" y="2503170"/>
                  </a:lnTo>
                  <a:cubicBezTo>
                    <a:pt x="378805" y="2536190"/>
                    <a:pt x="356981" y="2569210"/>
                    <a:pt x="333598" y="2603500"/>
                  </a:cubicBezTo>
                  <a:lnTo>
                    <a:pt x="333598" y="2604770"/>
                  </a:lnTo>
                  <a:cubicBezTo>
                    <a:pt x="120033" y="2929890"/>
                    <a:pt x="0" y="3300730"/>
                    <a:pt x="0" y="3695700"/>
                  </a:cubicBezTo>
                  <a:cubicBezTo>
                    <a:pt x="0" y="4975860"/>
                    <a:pt x="1275153" y="6014720"/>
                    <a:pt x="2846491" y="6014720"/>
                  </a:cubicBezTo>
                  <a:cubicBezTo>
                    <a:pt x="3981346" y="6014720"/>
                    <a:pt x="4961873" y="5472430"/>
                    <a:pt x="5418621" y="4688840"/>
                  </a:cubicBezTo>
                  <a:lnTo>
                    <a:pt x="6232349" y="3533140"/>
                  </a:lnTo>
                  <a:cubicBezTo>
                    <a:pt x="6261968" y="3492500"/>
                    <a:pt x="6291587" y="3450590"/>
                    <a:pt x="6319646" y="3408680"/>
                  </a:cubicBezTo>
                  <a:close/>
                </a:path>
              </a:pathLst>
            </a:custGeom>
            <a:blipFill>
              <a:blip r:embed="rId2"/>
              <a:stretch>
                <a:fillRect l="-19125" t="-823" r="-18835" b="-85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14350" y="2487150"/>
            <a:ext cx="3626752" cy="925208"/>
            <a:chOff x="0" y="76200"/>
            <a:chExt cx="9671339" cy="2467220"/>
          </a:xfrm>
        </p:grpSpPr>
        <p:sp>
          <p:nvSpPr>
            <p:cNvPr id="5" name="TextBox 5"/>
            <p:cNvSpPr txBox="1"/>
            <p:nvPr/>
          </p:nvSpPr>
          <p:spPr>
            <a:xfrm>
              <a:off x="0" y="76200"/>
              <a:ext cx="9671339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40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Thank you</a:t>
              </a:r>
              <a:r>
                <a:rPr lang="en-US" sz="4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6359"/>
              <a:ext cx="9601051" cy="497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0"/>
                </a:lnSpc>
              </a:pPr>
              <a:endParaRPr sz="675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4350" y="3065513"/>
            <a:ext cx="3600395" cy="1475957"/>
            <a:chOff x="0" y="28575"/>
            <a:chExt cx="9601052" cy="3935885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6902972" cy="5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0"/>
                </a:lnSpc>
              </a:pPr>
              <a:r>
                <a:rPr lang="en-US" sz="1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FOR YOUR ATTENTION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67399"/>
              <a:ext cx="9601052" cy="497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0"/>
                </a:lnSpc>
              </a:pPr>
              <a:endParaRPr sz="675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9734" y="3469750"/>
            <a:ext cx="3020776" cy="358042"/>
            <a:chOff x="0" y="0"/>
            <a:chExt cx="1591190" cy="1885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91190" cy="188598"/>
            </a:xfrm>
            <a:custGeom>
              <a:avLst/>
              <a:gdLst/>
              <a:ahLst/>
              <a:cxnLst/>
              <a:rect l="l" t="t" r="r" b="b"/>
              <a:pathLst>
                <a:path w="1591190" h="188598">
                  <a:moveTo>
                    <a:pt x="94299" y="0"/>
                  </a:moveTo>
                  <a:lnTo>
                    <a:pt x="1496891" y="0"/>
                  </a:lnTo>
                  <a:cubicBezTo>
                    <a:pt x="1521901" y="0"/>
                    <a:pt x="1545886" y="9935"/>
                    <a:pt x="1563571" y="27620"/>
                  </a:cubicBezTo>
                  <a:cubicBezTo>
                    <a:pt x="1581255" y="45304"/>
                    <a:pt x="1591190" y="69289"/>
                    <a:pt x="1591190" y="94299"/>
                  </a:cubicBezTo>
                  <a:lnTo>
                    <a:pt x="1591190" y="94299"/>
                  </a:lnTo>
                  <a:cubicBezTo>
                    <a:pt x="1591190" y="119309"/>
                    <a:pt x="1581255" y="143294"/>
                    <a:pt x="1563571" y="160978"/>
                  </a:cubicBezTo>
                  <a:cubicBezTo>
                    <a:pt x="1545886" y="178663"/>
                    <a:pt x="1521901" y="188598"/>
                    <a:pt x="1496891" y="188598"/>
                  </a:cubicBezTo>
                  <a:lnTo>
                    <a:pt x="94299" y="188598"/>
                  </a:lnTo>
                  <a:cubicBezTo>
                    <a:pt x="69289" y="188598"/>
                    <a:pt x="45304" y="178663"/>
                    <a:pt x="27620" y="160978"/>
                  </a:cubicBezTo>
                  <a:cubicBezTo>
                    <a:pt x="9935" y="143294"/>
                    <a:pt x="0" y="119309"/>
                    <a:pt x="0" y="94299"/>
                  </a:cubicBezTo>
                  <a:lnTo>
                    <a:pt x="0" y="94299"/>
                  </a:lnTo>
                  <a:cubicBezTo>
                    <a:pt x="0" y="69289"/>
                    <a:pt x="9935" y="45304"/>
                    <a:pt x="27620" y="27620"/>
                  </a:cubicBezTo>
                  <a:cubicBezTo>
                    <a:pt x="45304" y="9935"/>
                    <a:pt x="69289" y="0"/>
                    <a:pt x="94299" y="0"/>
                  </a:cubicBezTo>
                  <a:close/>
                </a:path>
              </a:pathLst>
            </a:custGeom>
            <a:solidFill>
              <a:srgbClr val="909CA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91190" cy="22669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>
                <a:lnSpc>
                  <a:spcPts val="1330"/>
                </a:lnSpc>
                <a:spcBef>
                  <a:spcPct val="0"/>
                </a:spcBef>
              </a:pPr>
              <a:r>
                <a:rPr lang="en-US" sz="94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+34 636369896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9734" y="3966279"/>
            <a:ext cx="3020776" cy="358042"/>
            <a:chOff x="0" y="0"/>
            <a:chExt cx="1591190" cy="1885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91190" cy="188598"/>
            </a:xfrm>
            <a:custGeom>
              <a:avLst/>
              <a:gdLst/>
              <a:ahLst/>
              <a:cxnLst/>
              <a:rect l="l" t="t" r="r" b="b"/>
              <a:pathLst>
                <a:path w="1591190" h="188598">
                  <a:moveTo>
                    <a:pt x="94299" y="0"/>
                  </a:moveTo>
                  <a:lnTo>
                    <a:pt x="1496891" y="0"/>
                  </a:lnTo>
                  <a:cubicBezTo>
                    <a:pt x="1521901" y="0"/>
                    <a:pt x="1545886" y="9935"/>
                    <a:pt x="1563571" y="27620"/>
                  </a:cubicBezTo>
                  <a:cubicBezTo>
                    <a:pt x="1581255" y="45304"/>
                    <a:pt x="1591190" y="69289"/>
                    <a:pt x="1591190" y="94299"/>
                  </a:cubicBezTo>
                  <a:lnTo>
                    <a:pt x="1591190" y="94299"/>
                  </a:lnTo>
                  <a:cubicBezTo>
                    <a:pt x="1591190" y="119309"/>
                    <a:pt x="1581255" y="143294"/>
                    <a:pt x="1563571" y="160978"/>
                  </a:cubicBezTo>
                  <a:cubicBezTo>
                    <a:pt x="1545886" y="178663"/>
                    <a:pt x="1521901" y="188598"/>
                    <a:pt x="1496891" y="188598"/>
                  </a:cubicBezTo>
                  <a:lnTo>
                    <a:pt x="94299" y="188598"/>
                  </a:lnTo>
                  <a:cubicBezTo>
                    <a:pt x="69289" y="188598"/>
                    <a:pt x="45304" y="178663"/>
                    <a:pt x="27620" y="160978"/>
                  </a:cubicBezTo>
                  <a:cubicBezTo>
                    <a:pt x="9935" y="143294"/>
                    <a:pt x="0" y="119309"/>
                    <a:pt x="0" y="94299"/>
                  </a:cubicBezTo>
                  <a:lnTo>
                    <a:pt x="0" y="94299"/>
                  </a:lnTo>
                  <a:cubicBezTo>
                    <a:pt x="0" y="69289"/>
                    <a:pt x="9935" y="45304"/>
                    <a:pt x="27620" y="27620"/>
                  </a:cubicBezTo>
                  <a:cubicBezTo>
                    <a:pt x="45304" y="9935"/>
                    <a:pt x="69289" y="0"/>
                    <a:pt x="94299" y="0"/>
                  </a:cubicBezTo>
                  <a:close/>
                </a:path>
              </a:pathLst>
            </a:custGeom>
            <a:solidFill>
              <a:srgbClr val="909CA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91190" cy="22669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>
                <a:lnSpc>
                  <a:spcPts val="1330"/>
                </a:lnSpc>
                <a:spcBef>
                  <a:spcPct val="0"/>
                </a:spcBef>
              </a:pPr>
              <a:r>
                <a:rPr lang="en-US" sz="94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Cristina.Gallardo@fundecyt-pctex.es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9734" y="4462808"/>
            <a:ext cx="3020776" cy="358042"/>
            <a:chOff x="0" y="0"/>
            <a:chExt cx="1591190" cy="1885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1190" cy="188598"/>
            </a:xfrm>
            <a:custGeom>
              <a:avLst/>
              <a:gdLst/>
              <a:ahLst/>
              <a:cxnLst/>
              <a:rect l="l" t="t" r="r" b="b"/>
              <a:pathLst>
                <a:path w="1591190" h="188598">
                  <a:moveTo>
                    <a:pt x="94299" y="0"/>
                  </a:moveTo>
                  <a:lnTo>
                    <a:pt x="1496891" y="0"/>
                  </a:lnTo>
                  <a:cubicBezTo>
                    <a:pt x="1521901" y="0"/>
                    <a:pt x="1545886" y="9935"/>
                    <a:pt x="1563571" y="27620"/>
                  </a:cubicBezTo>
                  <a:cubicBezTo>
                    <a:pt x="1581255" y="45304"/>
                    <a:pt x="1591190" y="69289"/>
                    <a:pt x="1591190" y="94299"/>
                  </a:cubicBezTo>
                  <a:lnTo>
                    <a:pt x="1591190" y="94299"/>
                  </a:lnTo>
                  <a:cubicBezTo>
                    <a:pt x="1591190" y="119309"/>
                    <a:pt x="1581255" y="143294"/>
                    <a:pt x="1563571" y="160978"/>
                  </a:cubicBezTo>
                  <a:cubicBezTo>
                    <a:pt x="1545886" y="178663"/>
                    <a:pt x="1521901" y="188598"/>
                    <a:pt x="1496891" y="188598"/>
                  </a:cubicBezTo>
                  <a:lnTo>
                    <a:pt x="94299" y="188598"/>
                  </a:lnTo>
                  <a:cubicBezTo>
                    <a:pt x="69289" y="188598"/>
                    <a:pt x="45304" y="178663"/>
                    <a:pt x="27620" y="160978"/>
                  </a:cubicBezTo>
                  <a:cubicBezTo>
                    <a:pt x="9935" y="143294"/>
                    <a:pt x="0" y="119309"/>
                    <a:pt x="0" y="94299"/>
                  </a:cubicBezTo>
                  <a:lnTo>
                    <a:pt x="0" y="94299"/>
                  </a:lnTo>
                  <a:cubicBezTo>
                    <a:pt x="0" y="69289"/>
                    <a:pt x="9935" y="45304"/>
                    <a:pt x="27620" y="27620"/>
                  </a:cubicBezTo>
                  <a:cubicBezTo>
                    <a:pt x="45304" y="9935"/>
                    <a:pt x="69289" y="0"/>
                    <a:pt x="94299" y="0"/>
                  </a:cubicBezTo>
                  <a:close/>
                </a:path>
              </a:pathLst>
            </a:custGeom>
            <a:solidFill>
              <a:srgbClr val="909CA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91190" cy="22669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>
                <a:lnSpc>
                  <a:spcPts val="1330"/>
                </a:lnSpc>
                <a:spcBef>
                  <a:spcPct val="0"/>
                </a:spcBef>
              </a:pPr>
              <a:r>
                <a:rPr lang="en-US" sz="94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www. Ope-secti.es</a:t>
              </a:r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514350" y="3427889"/>
            <a:ext cx="346033" cy="346033"/>
          </a:xfrm>
          <a:custGeom>
            <a:avLst/>
            <a:gdLst/>
            <a:ahLst/>
            <a:cxnLst/>
            <a:rect l="l" t="t" r="r" b="b"/>
            <a:pathLst>
              <a:path w="692065" h="692065">
                <a:moveTo>
                  <a:pt x="0" y="0"/>
                </a:moveTo>
                <a:lnTo>
                  <a:pt x="692065" y="0"/>
                </a:lnTo>
                <a:lnTo>
                  <a:pt x="692065" y="692065"/>
                </a:lnTo>
                <a:lnTo>
                  <a:pt x="0" y="692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14350" y="3944236"/>
            <a:ext cx="353150" cy="353150"/>
          </a:xfrm>
          <a:custGeom>
            <a:avLst/>
            <a:gdLst/>
            <a:ahLst/>
            <a:cxnLst/>
            <a:rect l="l" t="t" r="r" b="b"/>
            <a:pathLst>
              <a:path w="706300" h="706300">
                <a:moveTo>
                  <a:pt x="0" y="0"/>
                </a:moveTo>
                <a:lnTo>
                  <a:pt x="706300" y="0"/>
                </a:lnTo>
                <a:lnTo>
                  <a:pt x="706300" y="706300"/>
                </a:lnTo>
                <a:lnTo>
                  <a:pt x="0" y="706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4350" y="4467700"/>
            <a:ext cx="353150" cy="353150"/>
          </a:xfrm>
          <a:custGeom>
            <a:avLst/>
            <a:gdLst/>
            <a:ahLst/>
            <a:cxnLst/>
            <a:rect l="l" t="t" r="r" b="b"/>
            <a:pathLst>
              <a:path w="706300" h="706300">
                <a:moveTo>
                  <a:pt x="0" y="0"/>
                </a:moveTo>
                <a:lnTo>
                  <a:pt x="706300" y="0"/>
                </a:lnTo>
                <a:lnTo>
                  <a:pt x="706300" y="706300"/>
                </a:lnTo>
                <a:lnTo>
                  <a:pt x="0" y="7063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6225256" y="717272"/>
            <a:ext cx="1947494" cy="1947494"/>
            <a:chOff x="0" y="0"/>
            <a:chExt cx="812800" cy="812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29F829B6-0135-4215-87BA-3FFC8407CCDD}"/>
              </a:ext>
            </a:extLst>
          </p:cNvPr>
          <p:cNvSpPr/>
          <p:nvPr/>
        </p:nvSpPr>
        <p:spPr>
          <a:xfrm>
            <a:off x="5474015" y="2691705"/>
            <a:ext cx="1524000" cy="155609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75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C2969A-8DD3-4F5E-B8D3-F4C385F3F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2" y="392467"/>
            <a:ext cx="3689133" cy="18308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BC8DAA2-B7F4-4C8F-BC9C-63BD76E12082}"/>
              </a:ext>
            </a:extLst>
          </p:cNvPr>
          <p:cNvSpPr txBox="1"/>
          <p:nvPr/>
        </p:nvSpPr>
        <p:spPr>
          <a:xfrm>
            <a:off x="5621643" y="3225960"/>
            <a:ext cx="122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</a:rPr>
              <a:t>Follow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us</a:t>
            </a:r>
            <a:r>
              <a:rPr lang="es-ES" sz="1600" dirty="0">
                <a:solidFill>
                  <a:schemeClr val="bg1"/>
                </a:solidFill>
              </a:rPr>
              <a:t> in </a:t>
            </a:r>
            <a:r>
              <a:rPr lang="es-ES" sz="1600" dirty="0" err="1">
                <a:solidFill>
                  <a:schemeClr val="bg1"/>
                </a:solidFill>
              </a:rPr>
              <a:t>linkedin</a:t>
            </a:r>
            <a:r>
              <a:rPr lang="es-ES" sz="1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9471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192509DD04B64280EBC4A6CDA4BFA0" ma:contentTypeVersion="14" ma:contentTypeDescription="Crear nuevo documento." ma:contentTypeScope="" ma:versionID="f11c99e9d9586fb7658f018703083547">
  <xsd:schema xmlns:xsd="http://www.w3.org/2001/XMLSchema" xmlns:xs="http://www.w3.org/2001/XMLSchema" xmlns:p="http://schemas.microsoft.com/office/2006/metadata/properties" xmlns:ns2="b2180b19-e05f-4e11-9982-a2079c69207d" xmlns:ns3="3647525f-a5ae-464f-b044-e5af8f57a733" targetNamespace="http://schemas.microsoft.com/office/2006/metadata/properties" ma:root="true" ma:fieldsID="a82dfbb0ca7e2fc8c447cf51c723645f" ns2:_="" ns3:_="">
    <xsd:import namespace="b2180b19-e05f-4e11-9982-a2079c69207d"/>
    <xsd:import namespace="3647525f-a5ae-464f-b044-e5af8f57a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80b19-e05f-4e11-9982-a2079c692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daa5112d-80e0-4b12-a5da-6d02644a6b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7525f-a5ae-464f-b044-e5af8f57a73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a046711-6715-46a3-ac94-e3f5f9b32441}" ma:internalName="TaxCatchAll" ma:showField="CatchAllData" ma:web="3647525f-a5ae-464f-b044-e5af8f57a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47525f-a5ae-464f-b044-e5af8f57a733" xsi:nil="true"/>
    <lcf76f155ced4ddcb4097134ff3c332f xmlns="b2180b19-e05f-4e11-9982-a2079c6920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674DBF-179F-4ABB-AD01-1984B85BB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80b19-e05f-4e11-9982-a2079c69207d"/>
    <ds:schemaRef ds:uri="3647525f-a5ae-464f-b044-e5af8f57a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269FD-3978-48FC-B83C-FAD4BA8D0F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0C4935-85F5-4BA3-9F2B-5C923CAAB611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b2180b19-e05f-4e11-9982-a2079c69207d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647525f-a5ae-464f-b044-e5af8f57a73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255</Words>
  <Application>Microsoft Office PowerPoint</Application>
  <PresentationFormat>Presentación en pantalla (16:10)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Canva Sans</vt:lpstr>
      <vt:lpstr>Open Sans</vt:lpstr>
      <vt:lpstr>Open Sans Bold</vt:lpstr>
      <vt:lpstr>Tema de Office</vt:lpstr>
      <vt:lpstr>      COLLABORATION OFFERS WITHIN WIDERA FUNDECYT SCIENCE AND TECHNOLOGY PARK OF EXTREMADURA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fundecyt</dc:creator>
  <cp:lastModifiedBy>Cristina Gallardo</cp:lastModifiedBy>
  <cp:revision>81</cp:revision>
  <dcterms:created xsi:type="dcterms:W3CDTF">2019-11-19T12:12:37Z</dcterms:created>
  <dcterms:modified xsi:type="dcterms:W3CDTF">2026-04-13T12:42:02Z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0x01010079192509DD04B64280EBC4A6CDA4BFA0</vt:lpwstr>
  </property>
  <property fmtid="{D5CDD505-2E9C-101B-9397-08002B2CF9AE}" pid="3" name="MediaServiceImageTags">
    <vt:lpwstr/>
  </property>
</Properties>
</file>